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61" r:id="rId3"/>
    <p:sldId id="336" r:id="rId4"/>
    <p:sldId id="341" r:id="rId5"/>
    <p:sldId id="337" r:id="rId6"/>
    <p:sldId id="282" r:id="rId7"/>
    <p:sldId id="344" r:id="rId8"/>
    <p:sldId id="309" r:id="rId9"/>
    <p:sldId id="343" r:id="rId10"/>
    <p:sldId id="276" r:id="rId11"/>
    <p:sldId id="340" r:id="rId12"/>
    <p:sldId id="330" r:id="rId13"/>
    <p:sldId id="331" r:id="rId14"/>
    <p:sldId id="320" r:id="rId15"/>
    <p:sldId id="323" r:id="rId16"/>
    <p:sldId id="332" r:id="rId17"/>
    <p:sldId id="324" r:id="rId18"/>
    <p:sldId id="345" r:id="rId19"/>
    <p:sldId id="314" r:id="rId20"/>
    <p:sldId id="315" r:id="rId21"/>
    <p:sldId id="316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17"/>
    <a:srgbClr val="0C9641"/>
    <a:srgbClr val="CAE8AA"/>
    <a:srgbClr val="CCFF99"/>
    <a:srgbClr val="FFFFCC"/>
    <a:srgbClr val="FEE094"/>
    <a:srgbClr val="83C5D7"/>
    <a:srgbClr val="FEE9AC"/>
    <a:srgbClr val="0A7C35"/>
    <a:srgbClr val="FCD5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81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p39_FedorovaLV\&#1056;&#1072;&#1073;&#1086;&#1095;&#1080;&#1081;%20&#1089;&#1090;&#1086;&#1083;\&#1076;&#1083;&#1103;%20&#1076;&#1080;&#1072;&#1085;&#1088;&#1072;&#1084;&#1084;\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39_FedorovaLV\&#1056;&#1072;&#1073;&#1086;&#1095;&#1080;&#1081;%20&#1089;&#1090;&#1086;&#1083;\&#1076;&#1083;&#1103;%20&#1076;&#1080;&#1072;&#1085;&#1088;&#1072;&#1084;&#1084;\1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3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4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p39_FedorovaLV\&#1056;&#1072;&#1073;&#1086;&#1095;&#1080;&#1081;%20&#1089;&#1090;&#1086;&#1083;\&#1076;&#1083;&#1103;%20&#1076;&#1080;&#1072;&#1085;&#1088;&#1072;&#1084;&#1084;\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39_FedorovaLV\&#1056;&#1072;&#1073;&#1086;&#1095;&#1080;&#1081;%20&#1089;&#1090;&#1086;&#1083;\&#1076;&#1083;&#1103;%20&#1076;&#1080;&#1072;&#1085;&#1088;&#1072;&#1084;&#1084;\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39_FedorovaLV\&#1056;&#1072;&#1073;&#1086;&#1095;&#1080;&#1081;%20&#1089;&#1090;&#1086;&#1083;\&#1076;&#1083;&#1103;%20&#1076;&#1080;&#1072;&#1085;&#1088;&#1072;&#1084;&#1084;\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39_FedorovaLV\&#1056;&#1072;&#1073;&#1086;&#1095;&#1080;&#1081;%20&#1089;&#1090;&#1086;&#1083;\&#1076;&#1083;&#1103;%20&#1076;&#1080;&#1072;&#1085;&#1088;&#1072;&#1084;&#1084;\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p39_FedorovaLV\&#1056;&#1072;&#1073;&#1086;&#1095;&#1080;&#1081;%20&#1089;&#1090;&#1086;&#1083;\&#1076;&#1083;&#1103;%20&#1076;&#1080;&#1072;&#1085;&#1088;&#1072;&#1084;&#1084;\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view3D>
      <c:rotX val="20"/>
      <c:depthPercent val="100"/>
      <c:perspective val="20"/>
    </c:view3D>
    <c:plotArea>
      <c:layout>
        <c:manualLayout>
          <c:layoutTarget val="inner"/>
          <c:xMode val="edge"/>
          <c:yMode val="edge"/>
          <c:x val="0.10466481985093452"/>
          <c:y val="0.13901022781980454"/>
          <c:w val="0.81728853798853274"/>
          <c:h val="0.47486621856830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srgbClr val="4BACC6">
                  <a:lumMod val="60000"/>
                  <a:lumOff val="40000"/>
                  <a:alpha val="30000"/>
                </a:srgbClr>
              </a:outerShdw>
            </a:effectLst>
            <a:scene3d>
              <a:camera prst="orthographicFront"/>
              <a:lightRig rig="contrasting" dir="t">
                <a:rot lat="0" lon="0" rev="1500000"/>
              </a:lightRig>
            </a:scene3d>
            <a:sp3d prstMaterial="matte">
              <a:bevelT w="127000" h="127000"/>
              <a:bevelB w="127000" h="127000"/>
            </a:sp3d>
          </c:spPr>
          <c:explosion val="23"/>
          <c:dLbls>
            <c:dLbl>
              <c:idx val="0"/>
              <c:layout>
                <c:manualLayout>
                  <c:x val="0.11190930476323886"/>
                  <c:y val="-3.10417387113482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dirty="0" smtClean="0"/>
                      <a:t>1,2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9229988938427134E-2"/>
                  <c:y val="-1.4934373489017669E-2"/>
                </c:manualLayout>
              </c:layout>
              <c:showVal val="1"/>
            </c:dLbl>
            <c:dLbl>
              <c:idx val="2"/>
              <c:layout>
                <c:manualLayout>
                  <c:x val="-2.8679059814610004E-2"/>
                  <c:y val="-8.6324719788568094E-2"/>
                </c:manualLayout>
              </c:layout>
              <c:showVal val="1"/>
            </c:dLbl>
            <c:dLbl>
              <c:idx val="3"/>
              <c:layout>
                <c:manualLayout>
                  <c:x val="4.0218961178226584E-2"/>
                  <c:y val="-5.20147604882713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 smtClean="0"/>
                      <a:t>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хозяйства граждан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71.2</c:v>
                </c:pt>
                <c:pt idx="1">
                  <c:v>12</c:v>
                </c:pt>
                <c:pt idx="2">
                  <c:v>15.2</c:v>
                </c:pt>
                <c:pt idx="3">
                  <c:v>1.6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7.5247677794254763E-3"/>
          <c:y val="0.70529057021833264"/>
          <c:w val="0.9818922669794431"/>
          <c:h val="0.22515534267710474"/>
        </c:manualLayout>
      </c:layou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title>
      <c:tx>
        <c:rich>
          <a:bodyPr/>
          <a:lstStyle/>
          <a:p>
            <a:pPr>
              <a:defRPr sz="1800" b="0"/>
            </a:pPr>
            <a:r>
              <a:rPr lang="ru-RU" sz="1800" b="0"/>
              <a:t>2006 год</a:t>
            </a:r>
          </a:p>
        </c:rich>
      </c:tx>
      <c:layout>
        <c:manualLayout>
          <c:xMode val="edge"/>
          <c:yMode val="edge"/>
          <c:x val="0.4549346634161832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0416666666666786"/>
          <c:y val="0.34905251301350032"/>
          <c:w val="0.5208333333333337"/>
          <c:h val="0.49405692409361307"/>
        </c:manualLayout>
      </c:layout>
      <c:pie3DChart>
        <c:varyColors val="1"/>
        <c:ser>
          <c:idx val="0"/>
          <c:order val="0"/>
          <c:tx>
            <c:v>2006 г.</c:v>
          </c:tx>
          <c:spPr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c:spPr>
          <c:dLbls>
            <c:dLbl>
              <c:idx val="0"/>
              <c:layout>
                <c:manualLayout>
                  <c:x val="-5.6029855643044538E-2"/>
                  <c:y val="-0.142927785247134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Сельскохозяйственные организации; </a:t>
                    </a:r>
                    <a:r>
                      <a:rPr lang="ru-RU" dirty="0"/>
                      <a:t>17,7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1"/>
              <c:layout>
                <c:manualLayout>
                  <c:x val="0.11404691601049868"/>
                  <c:y val="-0.139644955960574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Крестьянские (фермерские) хозяйства и индивидуальные </a:t>
                    </a:r>
                    <a:r>
                      <a:rPr lang="ru-RU" dirty="0" smtClean="0"/>
                      <a:t>предприниматели; </a:t>
                    </a:r>
                    <a:r>
                      <a:rPr lang="ru-RU" dirty="0"/>
                      <a:t>1,6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2"/>
              <c:layout>
                <c:manualLayout>
                  <c:x val="0.17753543307086664"/>
                  <c:y val="-6.37341405639334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Личные подсобные и другие индивидуальные хозяйства </a:t>
                    </a:r>
                    <a:r>
                      <a:rPr lang="ru-RU" dirty="0" smtClean="0"/>
                      <a:t>граждан; </a:t>
                    </a:r>
                    <a:r>
                      <a:rPr lang="ru-RU" dirty="0"/>
                      <a:t>52,8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0.13530511811023621"/>
                  <c:y val="3.41064262291956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Некоммерческие объединения </a:t>
                    </a:r>
                    <a:r>
                      <a:rPr lang="ru-RU" dirty="0" smtClean="0"/>
                      <a:t>граждан; </a:t>
                    </a:r>
                    <a:r>
                      <a:rPr lang="ru-RU" dirty="0"/>
                      <a:t>27,9</a:t>
                    </a:r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eparator> </c:separator>
          </c:dLbls>
          <c:cat>
            <c:strRef>
              <c:f>СтрМногол2!$J$7:$M$7</c:f>
              <c:strCache>
                <c:ptCount val="4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СтрМногол2!$J$8:$M$8</c:f>
              <c:numCache>
                <c:formatCode>0.0</c:formatCode>
                <c:ptCount val="4"/>
                <c:pt idx="0">
                  <c:v>17.723880597014933</c:v>
                </c:pt>
                <c:pt idx="1">
                  <c:v>1.5625</c:v>
                </c:pt>
                <c:pt idx="2">
                  <c:v>52.845149253731208</c:v>
                </c:pt>
                <c:pt idx="3">
                  <c:v>27.868470149253728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AngAx val="1"/>
    </c:view3D>
    <c:floor>
      <c:sp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path path="rect">
            <a:fillToRect l="50000" t="50000" r="50000" b="50000"/>
          </a:path>
          <a:tileRect/>
        </a:gradFill>
        <a:effectLst>
          <a:outerShdw blurRad="50800" dist="38100" dir="2700000" algn="tl" rotWithShape="0">
            <a:schemeClr val="bg1">
              <a:lumMod val="85000"/>
              <a:alpha val="40000"/>
            </a:schemeClr>
          </a:outerShdw>
        </a:effectLst>
      </c:spPr>
    </c:floor>
    <c:sideWall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1.6581728335977951E-2"/>
          <c:y val="3.0313472114209612E-2"/>
          <c:w val="0.94118530989434157"/>
          <c:h val="0.765162377791354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 год</c:v>
                </c:pt>
              </c:strCache>
            </c:strRef>
          </c:tx>
          <c:dLbls>
            <c:dLbl>
              <c:idx val="0"/>
              <c:layout>
                <c:manualLayout>
                  <c:x val="1.0552008941076822E-2"/>
                  <c:y val="-3.8580782690812131E-2"/>
                </c:manualLayout>
              </c:layout>
              <c:showVal val="1"/>
            </c:dLbl>
            <c:dLbl>
              <c:idx val="1"/>
              <c:layout>
                <c:manualLayout>
                  <c:x val="1.3566868638527411E-2"/>
                  <c:y val="-2.7557701922008671E-2"/>
                </c:manualLayout>
              </c:layout>
              <c:showVal val="1"/>
            </c:dLbl>
            <c:dLbl>
              <c:idx val="2"/>
              <c:layout>
                <c:manualLayout>
                  <c:x val="1.5074298487252599E-2"/>
                  <c:y val="-4.13365528830130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50.4</c:v>
                </c:pt>
                <c:pt idx="1">
                  <c:v>4.7</c:v>
                </c:pt>
                <c:pt idx="2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2.7133737277054832E-2"/>
                  <c:y val="-3.3069459296189263E-2"/>
                </c:manualLayout>
              </c:layout>
              <c:showVal val="1"/>
            </c:dLbl>
            <c:dLbl>
              <c:idx val="1"/>
              <c:layout>
                <c:manualLayout>
                  <c:x val="1.3566868638527411E-2"/>
                  <c:y val="-3.0313472114209612E-2"/>
                </c:manualLayout>
              </c:layout>
              <c:showVal val="1"/>
            </c:dLbl>
            <c:dLbl>
              <c:idx val="2"/>
              <c:layout>
                <c:manualLayout>
                  <c:x val="1.5074298487252599E-2"/>
                  <c:y val="-1.9290391345406121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81.900000000000006</c:v>
                </c:pt>
                <c:pt idx="1">
                  <c:v>6.9</c:v>
                </c:pt>
                <c:pt idx="2">
                  <c:v>29.7</c:v>
                </c:pt>
              </c:numCache>
            </c:numRef>
          </c:val>
        </c:ser>
        <c:shape val="cylinder"/>
        <c:axId val="37522048"/>
        <c:axId val="37527936"/>
        <c:axId val="0"/>
      </c:bar3DChart>
      <c:catAx>
        <c:axId val="37522048"/>
        <c:scaling>
          <c:orientation val="minMax"/>
        </c:scaling>
        <c:axPos val="b"/>
        <c:tickLblPos val="nextTo"/>
        <c:spPr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527936"/>
        <c:crosses val="autoZero"/>
        <c:auto val="1"/>
        <c:lblAlgn val="ctr"/>
        <c:lblOffset val="100"/>
      </c:catAx>
      <c:valAx>
        <c:axId val="37527936"/>
        <c:scaling>
          <c:orientation val="minMax"/>
        </c:scaling>
        <c:delete val="1"/>
        <c:axPos val="l"/>
        <c:numFmt formatCode="General" sourceLinked="1"/>
        <c:tickLblPos val="none"/>
        <c:crossAx val="3752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193390193112275"/>
          <c:y val="3.2449302508054854E-2"/>
          <c:w val="0.17999839998784642"/>
          <c:h val="0.20893403337129304"/>
        </c:manualLayout>
      </c:layout>
      <c:spPr>
        <a:effectLst>
          <a:glow rad="63500">
            <a:schemeClr val="accent2">
              <a:satMod val="175000"/>
              <a:alpha val="40000"/>
            </a:schemeClr>
          </a:glow>
        </a:effectLst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floor>
      <c:spPr>
        <a:solidFill>
          <a:srgbClr val="9BBB59">
            <a:lumMod val="20000"/>
            <a:lumOff val="80000"/>
            <a:alpha val="5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floor>
    <c:plotArea>
      <c:layout>
        <c:manualLayout>
          <c:layoutTarget val="inner"/>
          <c:xMode val="edge"/>
          <c:yMode val="edge"/>
          <c:x val="1.6581728335977965E-2"/>
          <c:y val="3.0313472114209612E-2"/>
          <c:w val="0.94118530989434157"/>
          <c:h val="0.76516237779135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 год</c:v>
                </c:pt>
              </c:strCache>
            </c:strRef>
          </c:tx>
          <c:dLbls>
            <c:dLbl>
              <c:idx val="0"/>
              <c:layout>
                <c:manualLayout>
                  <c:x val="1.0552008941076822E-2"/>
                  <c:y val="-3.8580782690812131E-2"/>
                </c:manualLayout>
              </c:layout>
              <c:showVal val="1"/>
            </c:dLbl>
            <c:dLbl>
              <c:idx val="1"/>
              <c:layout>
                <c:manualLayout>
                  <c:x val="1.3566868638527423E-2"/>
                  <c:y val="-2.7557701922008671E-2"/>
                </c:manualLayout>
              </c:layout>
              <c:showVal val="1"/>
            </c:dLbl>
            <c:dLbl>
              <c:idx val="2"/>
              <c:layout>
                <c:manualLayout>
                  <c:x val="1.5074298487252599E-2"/>
                  <c:y val="-4.13365528830130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26.1</c:v>
                </c:pt>
                <c:pt idx="1">
                  <c:v>5.3</c:v>
                </c:pt>
                <c:pt idx="2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2.7133737277054849E-2"/>
                  <c:y val="-3.3069459296189263E-2"/>
                </c:manualLayout>
              </c:layout>
              <c:showVal val="1"/>
            </c:dLbl>
            <c:dLbl>
              <c:idx val="1"/>
              <c:layout>
                <c:manualLayout>
                  <c:x val="1.3566868638527423E-2"/>
                  <c:y val="-3.0313472114209612E-2"/>
                </c:manualLayout>
              </c:layout>
              <c:showVal val="1"/>
            </c:dLbl>
            <c:dLbl>
              <c:idx val="2"/>
              <c:layout>
                <c:manualLayout>
                  <c:x val="1.5074298487252599E-2"/>
                  <c:y val="-1.9290391345406128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172.1</c:v>
                </c:pt>
                <c:pt idx="1">
                  <c:v>0.4</c:v>
                </c:pt>
                <c:pt idx="2">
                  <c:v>13.3</c:v>
                </c:pt>
              </c:numCache>
            </c:numRef>
          </c:val>
        </c:ser>
        <c:shape val="cylinder"/>
        <c:axId val="86661376"/>
        <c:axId val="86667264"/>
        <c:axId val="0"/>
      </c:bar3DChart>
      <c:catAx>
        <c:axId val="86661376"/>
        <c:scaling>
          <c:orientation val="minMax"/>
        </c:scaling>
        <c:axPos val="b"/>
        <c:tickLblPos val="nextTo"/>
        <c:spPr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667264"/>
        <c:crosses val="autoZero"/>
        <c:auto val="1"/>
        <c:lblAlgn val="ctr"/>
        <c:lblOffset val="100"/>
      </c:catAx>
      <c:valAx>
        <c:axId val="86667264"/>
        <c:scaling>
          <c:orientation val="minMax"/>
        </c:scaling>
        <c:delete val="1"/>
        <c:axPos val="l"/>
        <c:numFmt formatCode="General" sourceLinked="1"/>
        <c:tickLblPos val="none"/>
        <c:crossAx val="866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193390193112275"/>
          <c:y val="7.0719646173899309E-2"/>
          <c:w val="0.18904297908019776"/>
          <c:h val="0.2089340333712931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view3D>
      <c:rAngAx val="1"/>
    </c:view3D>
    <c:floor>
      <c:spPr>
        <a:solidFill>
          <a:srgbClr val="9BBB59">
            <a:lumMod val="20000"/>
            <a:lumOff val="80000"/>
            <a:alpha val="42000"/>
          </a:srgbClr>
        </a:solidFill>
      </c:spPr>
    </c:floor>
    <c:plotArea>
      <c:layout>
        <c:manualLayout>
          <c:layoutTarget val="inner"/>
          <c:xMode val="edge"/>
          <c:yMode val="edge"/>
          <c:x val="1.6581728335977975E-2"/>
          <c:y val="3.0313472114209612E-2"/>
          <c:w val="0.94118530989434157"/>
          <c:h val="0.765162377791354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 год</c:v>
                </c:pt>
              </c:strCache>
            </c:strRef>
          </c:tx>
          <c:spPr>
            <a:effectLst/>
          </c:spPr>
          <c:dLbls>
            <c:dLbl>
              <c:idx val="0"/>
              <c:layout>
                <c:manualLayout>
                  <c:x val="1.0552008941076822E-2"/>
                  <c:y val="-3.8580782690812131E-2"/>
                </c:manualLayout>
              </c:layout>
              <c:showVal val="1"/>
            </c:dLbl>
            <c:dLbl>
              <c:idx val="1"/>
              <c:layout>
                <c:manualLayout>
                  <c:x val="1.3566868638527432E-2"/>
                  <c:y val="-2.7557701922008671E-2"/>
                </c:manualLayout>
              </c:layout>
              <c:showVal val="1"/>
            </c:dLbl>
            <c:dLbl>
              <c:idx val="2"/>
              <c:layout>
                <c:manualLayout>
                  <c:x val="1.5074298487252599E-2"/>
                  <c:y val="-4.133655288301302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5.5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effectLst/>
          </c:spPr>
          <c:dLbls>
            <c:dLbl>
              <c:idx val="0"/>
              <c:layout>
                <c:manualLayout>
                  <c:x val="2.7133737277054863E-2"/>
                  <c:y val="-3.3069459296189263E-2"/>
                </c:manualLayout>
              </c:layout>
              <c:showVal val="1"/>
            </c:dLbl>
            <c:dLbl>
              <c:idx val="1"/>
              <c:layout>
                <c:manualLayout>
                  <c:x val="1.3566868638527432E-2"/>
                  <c:y val="-3.0313472114209612E-2"/>
                </c:manualLayout>
              </c:layout>
              <c:showVal val="1"/>
            </c:dLbl>
            <c:dLbl>
              <c:idx val="2"/>
              <c:layout>
                <c:manualLayout>
                  <c:x val="1.5074298487252599E-2"/>
                  <c:y val="-2.9979413061848346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14.2</c:v>
                </c:pt>
                <c:pt idx="2">
                  <c:v>83.4</c:v>
                </c:pt>
              </c:numCache>
            </c:numRef>
          </c:val>
        </c:ser>
        <c:shape val="cylinder"/>
        <c:axId val="81205120"/>
        <c:axId val="81206656"/>
        <c:axId val="0"/>
      </c:bar3DChart>
      <c:catAx>
        <c:axId val="81205120"/>
        <c:scaling>
          <c:orientation val="minMax"/>
        </c:scaling>
        <c:axPos val="b"/>
        <c:tickLblPos val="nextTo"/>
        <c:spPr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206656"/>
        <c:crosses val="autoZero"/>
        <c:auto val="1"/>
        <c:lblAlgn val="ctr"/>
        <c:lblOffset val="100"/>
      </c:catAx>
      <c:valAx>
        <c:axId val="81206656"/>
        <c:scaling>
          <c:orientation val="minMax"/>
        </c:scaling>
        <c:delete val="1"/>
        <c:axPos val="l"/>
        <c:numFmt formatCode="General" sourceLinked="1"/>
        <c:tickLblPos val="none"/>
        <c:crossAx val="812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04672035490856"/>
          <c:y val="9.2699927280807226E-2"/>
          <c:w val="0.18904297908019782"/>
          <c:h val="0.20893403337129335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floor>
      <c:spPr>
        <a:solidFill>
          <a:srgbClr val="4BACC6">
            <a:lumMod val="20000"/>
            <a:lumOff val="80000"/>
            <a:alpha val="48000"/>
          </a:srgbClr>
        </a:solidFill>
      </c:spPr>
    </c:floor>
    <c:plotArea>
      <c:layout>
        <c:manualLayout>
          <c:layoutTarget val="inner"/>
          <c:xMode val="edge"/>
          <c:yMode val="edge"/>
          <c:x val="1.6581728335977989E-2"/>
          <c:y val="3.0313472114209612E-2"/>
          <c:w val="0.94118530989434157"/>
          <c:h val="0.599663417679725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 год</c:v>
                </c:pt>
              </c:strCache>
            </c:strRef>
          </c:tx>
          <c:dLbls>
            <c:dLbl>
              <c:idx val="0"/>
              <c:layout>
                <c:manualLayout>
                  <c:x val="3.3246103570319799E-3"/>
                  <c:y val="-3.6096732600916052E-2"/>
                </c:manualLayout>
              </c:layout>
              <c:showVal val="1"/>
            </c:dLbl>
            <c:dLbl>
              <c:idx val="1"/>
              <c:layout>
                <c:manualLayout>
                  <c:x val="1.3566868638527444E-2"/>
                  <c:y val="-2.7557701922008671E-2"/>
                </c:manualLayout>
              </c:layout>
              <c:showVal val="1"/>
            </c:dLbl>
            <c:dLbl>
              <c:idx val="2"/>
              <c:layout>
                <c:manualLayout>
                  <c:x val="1.5074298487252599E-2"/>
                  <c:y val="-4.133655288301302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4454713821729019E-2"/>
                  <c:y val="-3.477704355228140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1771</c:v>
                </c:pt>
                <c:pt idx="1">
                  <c:v>16.899999999999999</c:v>
                </c:pt>
                <c:pt idx="2">
                  <c:v>453.3</c:v>
                </c:pt>
                <c:pt idx="3">
                  <c:v>8.2000000000000011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2.7133737277054887E-2"/>
                  <c:y val="-3.3069459296189263E-2"/>
                </c:manualLayout>
              </c:layout>
              <c:showVal val="1"/>
            </c:dLbl>
            <c:dLbl>
              <c:idx val="1"/>
              <c:layout>
                <c:manualLayout>
                  <c:x val="1.3566868638527444E-2"/>
                  <c:y val="-3.0313472114209612E-2"/>
                </c:manualLayout>
              </c:layout>
              <c:showVal val="1"/>
            </c:dLbl>
            <c:dLbl>
              <c:idx val="2"/>
              <c:layout>
                <c:manualLayout>
                  <c:x val="1.941078480381048E-2"/>
                  <c:y val="-2.0043156394203471E-2"/>
                </c:manualLayout>
              </c:layout>
              <c:showVal val="1"/>
            </c:dLbl>
            <c:dLbl>
              <c:idx val="3"/>
              <c:layout>
                <c:manualLayout>
                  <c:x val="1.1563862111415683E-2"/>
                  <c:y val="-2.235667085503799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1922</c:v>
                </c:pt>
                <c:pt idx="1">
                  <c:v>79.8</c:v>
                </c:pt>
                <c:pt idx="2">
                  <c:v>412.4</c:v>
                </c:pt>
                <c:pt idx="3">
                  <c:v>3.6</c:v>
                </c:pt>
              </c:numCache>
            </c:numRef>
          </c:val>
        </c:ser>
        <c:shape val="cylinder"/>
        <c:axId val="88002560"/>
        <c:axId val="88004096"/>
        <c:axId val="0"/>
      </c:bar3DChart>
      <c:catAx>
        <c:axId val="88002560"/>
        <c:scaling>
          <c:orientation val="minMax"/>
        </c:scaling>
        <c:axPos val="b"/>
        <c:tickLblPos val="nextTo"/>
        <c:spPr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004096"/>
        <c:crosses val="autoZero"/>
        <c:auto val="1"/>
        <c:lblAlgn val="ctr"/>
        <c:lblOffset val="100"/>
      </c:catAx>
      <c:valAx>
        <c:axId val="88004096"/>
        <c:scaling>
          <c:orientation val="minMax"/>
        </c:scaling>
        <c:delete val="1"/>
        <c:axPos val="l"/>
        <c:numFmt formatCode="0.0" sourceLinked="1"/>
        <c:tickLblPos val="none"/>
        <c:crossAx val="88002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33819243177094"/>
          <c:y val="5.8675600989561406E-2"/>
          <c:w val="0.18904297908019793"/>
          <c:h val="0.20893403337129349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plotArea>
      <c:layout/>
      <c:barChart>
        <c:barDir val="bar"/>
        <c:grouping val="clustered"/>
        <c:ser>
          <c:idx val="0"/>
          <c:order val="0"/>
          <c:dPt>
            <c:idx val="7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2E3917">
                    <a:alpha val="49000"/>
                  </a:srgbClr>
                </a:solidFill>
              </a:ln>
            </c:spPr>
          </c:dPt>
          <c:dLbls>
            <c:dLbl>
              <c:idx val="7"/>
              <c:numFmt formatCode="#,##0.0" sourceLinked="0"/>
              <c:spPr>
                <a:gradFill>
                  <a:gsLst>
                    <a:gs pos="0">
                      <a:srgbClr val="9BBB59">
                        <a:lumMod val="40000"/>
                        <a:lumOff val="60000"/>
                        <a:alpha val="46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2700000" scaled="1"/>
                </a:gradFill>
              </c:spPr>
              <c:txPr>
                <a:bodyPr/>
                <a:lstStyle/>
                <a:p>
                  <a:pPr>
                    <a:defRPr b="1" u="sng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9"/>
              <c:layout>
                <c:manualLayout>
                  <c:x val="3.1778250865017892E-3"/>
                  <c:y val="0"/>
                </c:manualLayout>
              </c:layout>
              <c:showVal val="1"/>
            </c:dLbl>
            <c:numFmt formatCode="#,##0.0" sourceLinked="0"/>
            <c:spPr>
              <a:gradFill>
                <a:gsLst>
                  <a:gs pos="0">
                    <a:srgbClr val="9BBB59">
                      <a:lumMod val="40000"/>
                      <a:lumOff val="60000"/>
                      <a:alpha val="46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Лист1!$A$1:$A$10</c:f>
              <c:strCache>
                <c:ptCount val="10"/>
                <c:pt idx="0">
                  <c:v>г. Санкт-Петербург</c:v>
                </c:pt>
                <c:pt idx="1">
                  <c:v>Мурманская область</c:v>
                </c:pt>
                <c:pt idx="2">
                  <c:v>Республика Карелия</c:v>
                </c:pt>
                <c:pt idx="3">
                  <c:v>Новгородская область</c:v>
                </c:pt>
                <c:pt idx="4">
                  <c:v>Республика Коми</c:v>
                </c:pt>
                <c:pt idx="5">
                  <c:v>Архангельская область</c:v>
                </c:pt>
                <c:pt idx="6">
                  <c:v>Псковская область</c:v>
                </c:pt>
                <c:pt idx="7">
                  <c:v>Калининградская область</c:v>
                </c:pt>
                <c:pt idx="8">
                  <c:v>Вологодская область</c:v>
                </c:pt>
                <c:pt idx="9">
                  <c:v>Ленинградская область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0.60000000000000064</c:v>
                </c:pt>
                <c:pt idx="1">
                  <c:v>1.1000000000000001</c:v>
                </c:pt>
                <c:pt idx="2">
                  <c:v>3.6</c:v>
                </c:pt>
                <c:pt idx="3">
                  <c:v>5.2</c:v>
                </c:pt>
                <c:pt idx="4">
                  <c:v>5.4</c:v>
                </c:pt>
                <c:pt idx="5">
                  <c:v>6.9</c:v>
                </c:pt>
                <c:pt idx="6">
                  <c:v>11.5</c:v>
                </c:pt>
                <c:pt idx="7">
                  <c:v>17.100000000000001</c:v>
                </c:pt>
                <c:pt idx="8">
                  <c:v>24</c:v>
                </c:pt>
                <c:pt idx="9">
                  <c:v>24.6</c:v>
                </c:pt>
              </c:numCache>
            </c:numRef>
          </c:val>
        </c:ser>
        <c:axId val="37377920"/>
        <c:axId val="37379456"/>
      </c:barChart>
      <c:catAx>
        <c:axId val="37377920"/>
        <c:scaling>
          <c:orientation val="minMax"/>
        </c:scaling>
        <c:axPos val="l"/>
        <c:numFmt formatCode="General" sourceLinked="1"/>
        <c:tickLblPos val="nextTo"/>
        <c:spPr>
          <a:noFill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379456"/>
        <c:crosses val="autoZero"/>
        <c:auto val="1"/>
        <c:lblAlgn val="ctr"/>
        <c:lblOffset val="100"/>
      </c:catAx>
      <c:valAx>
        <c:axId val="37379456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377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plotArea>
      <c:layout/>
      <c:barChart>
        <c:barDir val="bar"/>
        <c:grouping val="clustered"/>
        <c:ser>
          <c:idx val="0"/>
          <c:order val="0"/>
          <c:dPt>
            <c:idx val="6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6"/>
              <c:numFmt formatCode="#,##0.0" sourceLinked="0"/>
              <c:spPr>
                <a:solidFill>
                  <a:srgbClr val="4BACC6">
                    <a:lumMod val="40000"/>
                    <a:lumOff val="60000"/>
                    <a:alpha val="48000"/>
                  </a:srgbClr>
                </a:solidFill>
              </c:spPr>
              <c:txPr>
                <a:bodyPr/>
                <a:lstStyle/>
                <a:p>
                  <a:pPr>
                    <a:defRPr b="1" u="sng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9"/>
              <c:layout>
                <c:manualLayout>
                  <c:x val="3.1778250865017892E-3"/>
                  <c:y val="0"/>
                </c:manualLayout>
              </c:layout>
              <c:showVal val="1"/>
            </c:dLbl>
            <c:numFmt formatCode="#,##0.0" sourceLinked="0"/>
            <c:spPr>
              <a:solidFill>
                <a:srgbClr val="4BACC6">
                  <a:lumMod val="40000"/>
                  <a:lumOff val="60000"/>
                  <a:alpha val="48000"/>
                </a:srgbClr>
              </a:soli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Лист1!$A$1:$A$10</c:f>
              <c:strCache>
                <c:ptCount val="10"/>
                <c:pt idx="0">
                  <c:v>г. Санкт-Петербург</c:v>
                </c:pt>
                <c:pt idx="1">
                  <c:v>Мурманская область</c:v>
                </c:pt>
                <c:pt idx="2">
                  <c:v>Республика Карелия</c:v>
                </c:pt>
                <c:pt idx="3">
                  <c:v>Архангельская область</c:v>
                </c:pt>
                <c:pt idx="4">
                  <c:v>Республика Коми</c:v>
                </c:pt>
                <c:pt idx="5">
                  <c:v>Вологодская область</c:v>
                </c:pt>
                <c:pt idx="6">
                  <c:v>Калининградская область</c:v>
                </c:pt>
                <c:pt idx="7">
                  <c:v>Ленинградская область</c:v>
                </c:pt>
                <c:pt idx="8">
                  <c:v>Новгородская область</c:v>
                </c:pt>
                <c:pt idx="9">
                  <c:v>Псковская область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0</c:v>
                </c:pt>
                <c:pt idx="1">
                  <c:v>0.5</c:v>
                </c:pt>
                <c:pt idx="2">
                  <c:v>0.8</c:v>
                </c:pt>
                <c:pt idx="3">
                  <c:v>0.9</c:v>
                </c:pt>
                <c:pt idx="4">
                  <c:v>2.1</c:v>
                </c:pt>
                <c:pt idx="5">
                  <c:v>7.2</c:v>
                </c:pt>
                <c:pt idx="6">
                  <c:v>11.9</c:v>
                </c:pt>
                <c:pt idx="7">
                  <c:v>12.5</c:v>
                </c:pt>
                <c:pt idx="8">
                  <c:v>13.6</c:v>
                </c:pt>
                <c:pt idx="9">
                  <c:v>50.5</c:v>
                </c:pt>
              </c:numCache>
            </c:numRef>
          </c:val>
        </c:ser>
        <c:axId val="89078784"/>
        <c:axId val="89080576"/>
      </c:barChart>
      <c:catAx>
        <c:axId val="89078784"/>
        <c:scaling>
          <c:orientation val="minMax"/>
        </c:scaling>
        <c:axPos val="l"/>
        <c:numFmt formatCode="General" sourceLinked="1"/>
        <c:tickLblPos val="nextTo"/>
        <c:spPr>
          <a:noFill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080576"/>
        <c:crosses val="autoZero"/>
        <c:auto val="1"/>
        <c:lblAlgn val="ctr"/>
        <c:lblOffset val="100"/>
      </c:catAx>
      <c:valAx>
        <c:axId val="89080576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078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barChart>
        <c:barDir val="bar"/>
        <c:grouping val="clustered"/>
        <c:ser>
          <c:idx val="0"/>
          <c:order val="0"/>
          <c:dPt>
            <c:idx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9"/>
              <c:layout>
                <c:manualLayout>
                  <c:x val="3.1778250865017892E-3"/>
                  <c:y val="0"/>
                </c:manualLayout>
              </c:layout>
              <c:numFmt formatCode="#,##0.0" sourceLinked="0"/>
              <c:spPr>
                <a:gradFill>
                  <a:gsLst>
                    <a:gs pos="0">
                      <a:srgbClr val="F79646">
                        <a:lumMod val="40000"/>
                        <a:lumOff val="60000"/>
                        <a:alpha val="5000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2700000" scaled="1"/>
                </a:gradFill>
              </c:spPr>
              <c:txPr>
                <a:bodyPr/>
                <a:lstStyle/>
                <a:p>
                  <a:pPr>
                    <a:defRPr b="1" u="sng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numFmt formatCode="#,##0.0" sourceLinked="0"/>
            <c:spPr>
              <a:gradFill>
                <a:gsLst>
                  <a:gs pos="0">
                    <a:srgbClr val="F79646">
                      <a:lumMod val="40000"/>
                      <a:lumOff val="60000"/>
                      <a:alpha val="5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Лист1!$A$1:$A$10</c:f>
              <c:strCache>
                <c:ptCount val="10"/>
                <c:pt idx="0">
                  <c:v>г. Санкт-Петербург</c:v>
                </c:pt>
                <c:pt idx="1">
                  <c:v>Мурманская область</c:v>
                </c:pt>
                <c:pt idx="2">
                  <c:v>Республика Карелия</c:v>
                </c:pt>
                <c:pt idx="3">
                  <c:v>Архангельская область</c:v>
                </c:pt>
                <c:pt idx="4">
                  <c:v>Республика Коми</c:v>
                </c:pt>
                <c:pt idx="5">
                  <c:v>Вологодская область</c:v>
                </c:pt>
                <c:pt idx="6">
                  <c:v>Новгородская область</c:v>
                </c:pt>
                <c:pt idx="7">
                  <c:v>Ленинградская область</c:v>
                </c:pt>
                <c:pt idx="8">
                  <c:v>Псковская область</c:v>
                </c:pt>
                <c:pt idx="9">
                  <c:v>Калининградская область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2.1</c:v>
                </c:pt>
                <c:pt idx="3">
                  <c:v>2.7</c:v>
                </c:pt>
                <c:pt idx="4">
                  <c:v>5.0999999999999996</c:v>
                </c:pt>
                <c:pt idx="5">
                  <c:v>5.7</c:v>
                </c:pt>
                <c:pt idx="6">
                  <c:v>8.2000000000000011</c:v>
                </c:pt>
                <c:pt idx="7">
                  <c:v>9.2000000000000011</c:v>
                </c:pt>
                <c:pt idx="8">
                  <c:v>16.5</c:v>
                </c:pt>
                <c:pt idx="9">
                  <c:v>50.2</c:v>
                </c:pt>
              </c:numCache>
            </c:numRef>
          </c:val>
        </c:ser>
        <c:axId val="89406848"/>
        <c:axId val="89412736"/>
      </c:barChart>
      <c:catAx>
        <c:axId val="89406848"/>
        <c:scaling>
          <c:orientation val="minMax"/>
        </c:scaling>
        <c:axPos val="l"/>
        <c:numFmt formatCode="General" sourceLinked="1"/>
        <c:tickLblPos val="nextTo"/>
        <c:spPr>
          <a:noFill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412736"/>
        <c:crosses val="autoZero"/>
        <c:auto val="1"/>
        <c:lblAlgn val="ctr"/>
        <c:lblOffset val="100"/>
      </c:catAx>
      <c:valAx>
        <c:axId val="89412736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4068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/>
      <c:barChart>
        <c:barDir val="bar"/>
        <c:grouping val="clustered"/>
        <c:ser>
          <c:idx val="0"/>
          <c:order val="0"/>
          <c:dPt>
            <c:idx val="6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6"/>
              <c:numFmt formatCode="#,##0.0" sourceLinked="0"/>
              <c:spPr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2700000" scaled="1"/>
                </a:gradFill>
              </c:spPr>
              <c:txPr>
                <a:bodyPr/>
                <a:lstStyle/>
                <a:p>
                  <a:pPr>
                    <a:defRPr b="1" u="sng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9"/>
              <c:layout>
                <c:manualLayout>
                  <c:x val="3.1778250865017892E-3"/>
                  <c:y val="0"/>
                </c:manualLayout>
              </c:layout>
              <c:showVal val="1"/>
            </c:dLbl>
            <c:numFmt formatCode="#,##0.0" sourceLinked="0"/>
            <c:spPr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2700000" scaled="1"/>
              </a:gra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Лист1!$A$1:$A$10</c:f>
              <c:strCache>
                <c:ptCount val="10"/>
                <c:pt idx="0">
                  <c:v>г. Санкт-Петербург</c:v>
                </c:pt>
                <c:pt idx="1">
                  <c:v>Мурманская область</c:v>
                </c:pt>
                <c:pt idx="2">
                  <c:v>Республика Карелия</c:v>
                </c:pt>
                <c:pt idx="3">
                  <c:v>Архангельская область</c:v>
                </c:pt>
                <c:pt idx="4">
                  <c:v>Псковская область</c:v>
                </c:pt>
                <c:pt idx="5">
                  <c:v>Республика Коми</c:v>
                </c:pt>
                <c:pt idx="6">
                  <c:v>Калининградская область</c:v>
                </c:pt>
                <c:pt idx="7">
                  <c:v>Вологодская область</c:v>
                </c:pt>
                <c:pt idx="8">
                  <c:v>Новгородская область</c:v>
                </c:pt>
                <c:pt idx="9">
                  <c:v>Ленинградская область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0.60000000000000064</c:v>
                </c:pt>
                <c:pt idx="3">
                  <c:v>0.60000000000000064</c:v>
                </c:pt>
                <c:pt idx="4">
                  <c:v>3.8</c:v>
                </c:pt>
                <c:pt idx="5">
                  <c:v>4</c:v>
                </c:pt>
                <c:pt idx="6">
                  <c:v>5.4</c:v>
                </c:pt>
                <c:pt idx="7">
                  <c:v>7.3</c:v>
                </c:pt>
                <c:pt idx="8">
                  <c:v>14.9</c:v>
                </c:pt>
                <c:pt idx="9">
                  <c:v>63.3</c:v>
                </c:pt>
              </c:numCache>
            </c:numRef>
          </c:val>
        </c:ser>
        <c:axId val="89855872"/>
        <c:axId val="89857408"/>
      </c:barChart>
      <c:catAx>
        <c:axId val="89855872"/>
        <c:scaling>
          <c:orientation val="minMax"/>
        </c:scaling>
        <c:axPos val="l"/>
        <c:numFmt formatCode="General" sourceLinked="1"/>
        <c:tickLblPos val="nextTo"/>
        <c:spPr>
          <a:noFill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857408"/>
        <c:crosses val="autoZero"/>
        <c:auto val="1"/>
        <c:lblAlgn val="ctr"/>
        <c:lblOffset val="100"/>
      </c:catAx>
      <c:valAx>
        <c:axId val="89857408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855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Разведение индеек,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. голов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Разведение индеек, тыс. голов</c:v>
                </c:pt>
              </c:strCache>
            </c:strRef>
          </c:tx>
          <c:spPr>
            <a:ln w="34925" cmpd="sng">
              <a:headEnd w="sm" len="sm"/>
              <a:tailEnd type="triangle"/>
            </a:ln>
          </c:spPr>
          <c:marker>
            <c:symbol val="none"/>
          </c:marker>
          <c:dPt>
            <c:idx val="1"/>
            <c:spPr>
              <a:ln w="41275" cmpd="sng">
                <a:headEnd w="sm" len="sm"/>
                <a:tailEnd type="triangle"/>
              </a:ln>
            </c:spPr>
          </c:dPt>
          <c:dLbls>
            <c:dLbl>
              <c:idx val="1"/>
              <c:layout>
                <c:manualLayout>
                  <c:x val="3.8341150500186012E-3"/>
                  <c:y val="2.275732803882010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2006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3.4</c:v>
                </c:pt>
                <c:pt idx="1">
                  <c:v>14.1</c:v>
                </c:pt>
              </c:numCache>
            </c:numRef>
          </c:val>
        </c:ser>
        <c:marker val="1"/>
        <c:axId val="89787392"/>
        <c:axId val="92238592"/>
      </c:lineChart>
      <c:catAx>
        <c:axId val="89787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238592"/>
        <c:crosses val="autoZero"/>
        <c:auto val="1"/>
        <c:lblAlgn val="ctr"/>
        <c:lblOffset val="100"/>
      </c:catAx>
      <c:valAx>
        <c:axId val="92238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787392"/>
        <c:crosses val="autoZero"/>
        <c:crossBetween val="between"/>
      </c:valAx>
    </c:plotArea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effectLst>
      <a:softEdge rad="63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rotX val="10"/>
      <c:perspective val="20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>
        <c:manualLayout>
          <c:layoutTarget val="inner"/>
          <c:xMode val="edge"/>
          <c:yMode val="edge"/>
          <c:x val="1.3033688958310888E-3"/>
          <c:y val="7.9746828275894813E-2"/>
          <c:w val="0.99869663110416895"/>
          <c:h val="0.72333188588282749"/>
        </c:manualLayout>
      </c:layout>
      <c:bar3DChart>
        <c:barDir val="col"/>
        <c:grouping val="clustered"/>
        <c:ser>
          <c:idx val="0"/>
          <c:order val="0"/>
          <c:tx>
            <c:strRef>
              <c:f>испУгодСХО!$D$8</c:f>
              <c:strCache>
                <c:ptCount val="1"/>
                <c:pt idx="0">
                  <c:v>2006</c:v>
                </c:pt>
              </c:strCache>
            </c:strRef>
          </c:tx>
          <c:dLbls>
            <c:dLbl>
              <c:idx val="0"/>
              <c:layout>
                <c:manualLayout>
                  <c:x val="-9.2914874976451553E-3"/>
                  <c:y val="-2.7656902836291695E-3"/>
                </c:manualLayout>
              </c:layout>
              <c:showVal val="1"/>
            </c:dLbl>
            <c:dLbl>
              <c:idx val="1"/>
              <c:layout>
                <c:manualLayout>
                  <c:x val="-4.6457437488225829E-3"/>
                  <c:y val="-5.5313805672583365E-3"/>
                </c:manualLayout>
              </c:layout>
              <c:showVal val="1"/>
            </c:dLbl>
            <c:dLbl>
              <c:idx val="2"/>
              <c:layout>
                <c:manualLayout>
                  <c:x val="1.238864999686016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6457437488225829E-3"/>
                  <c:y val="-1.659414170177496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испУгодСХО!$E$7:$H$7</c:f>
              <c:strCache>
                <c:ptCount val="4"/>
                <c:pt idx="0">
                  <c:v>Сельско- хозяйственные организации</c:v>
                </c:pt>
                <c:pt idx="1">
                  <c:v>Крестьянские   (фермерские)   хозяйства и  ИП</c:v>
                </c:pt>
                <c:pt idx="2">
                  <c:v>Личные   подсобные       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испУгодСХО!$E$8:$H$8</c:f>
              <c:numCache>
                <c:formatCode>0.0</c:formatCode>
                <c:ptCount val="4"/>
                <c:pt idx="0">
                  <c:v>54.715693345133467</c:v>
                </c:pt>
                <c:pt idx="1">
                  <c:v>50.339292399850251</c:v>
                </c:pt>
                <c:pt idx="2">
                  <c:v>87.491227422154921</c:v>
                </c:pt>
                <c:pt idx="3">
                  <c:v>56.329779246133178</c:v>
                </c:pt>
              </c:numCache>
            </c:numRef>
          </c:val>
        </c:ser>
        <c:ser>
          <c:idx val="1"/>
          <c:order val="1"/>
          <c:tx>
            <c:strRef>
              <c:f>испУгодСХО!$D$9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2.477729999372041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4777299993720282E-2"/>
                  <c:y val="-2.7656902836291439E-3"/>
                </c:manualLayout>
              </c:layout>
              <c:showVal val="1"/>
            </c:dLbl>
            <c:dLbl>
              <c:idx val="2"/>
              <c:layout>
                <c:manualLayout>
                  <c:x val="2.013155624489776E-2"/>
                  <c:y val="-5.5313805672583365E-3"/>
                </c:manualLayout>
              </c:layout>
              <c:showVal val="1"/>
            </c:dLbl>
            <c:dLbl>
              <c:idx val="3"/>
              <c:layout>
                <c:manualLayout>
                  <c:x val="2.322871874411279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испУгодСХО!$E$7:$H$7</c:f>
              <c:strCache>
                <c:ptCount val="4"/>
                <c:pt idx="0">
                  <c:v>Сельско- хозяйственные организации</c:v>
                </c:pt>
                <c:pt idx="1">
                  <c:v>Крестьянские   (фермерские)   хозяйства и  ИП</c:v>
                </c:pt>
                <c:pt idx="2">
                  <c:v>Личные   подсобные       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испУгодСХО!$E$9:$H$9</c:f>
              <c:numCache>
                <c:formatCode>0.0</c:formatCode>
                <c:ptCount val="4"/>
                <c:pt idx="0">
                  <c:v>68.71142479907374</c:v>
                </c:pt>
                <c:pt idx="1">
                  <c:v>72.678279957223609</c:v>
                </c:pt>
                <c:pt idx="2">
                  <c:v>64.988042106464334</c:v>
                </c:pt>
                <c:pt idx="3">
                  <c:v>99.459680481322835</c:v>
                </c:pt>
              </c:numCache>
            </c:numRef>
          </c:val>
        </c:ser>
        <c:dLbls>
          <c:showVal val="1"/>
        </c:dLbls>
        <c:shape val="box"/>
        <c:axId val="73144576"/>
        <c:axId val="73179136"/>
        <c:axId val="0"/>
      </c:bar3DChart>
      <c:catAx>
        <c:axId val="73144576"/>
        <c:scaling>
          <c:orientation val="minMax"/>
        </c:scaling>
        <c:delete val="1"/>
        <c:axPos val="b"/>
        <c:majorTickMark val="none"/>
        <c:tickLblPos val="none"/>
        <c:crossAx val="73179136"/>
        <c:crosses val="autoZero"/>
        <c:auto val="1"/>
        <c:lblAlgn val="ctr"/>
        <c:lblOffset val="100"/>
      </c:catAx>
      <c:valAx>
        <c:axId val="73179136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731445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873711979739175"/>
          <c:y val="1.7197802604626961E-2"/>
          <c:w val="0.43828909817090694"/>
          <c:h val="0.1435918085044763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>
                <a:latin typeface="Times New Roman" pitchFamily="18" charset="0"/>
                <a:cs typeface="Times New Roman" pitchFamily="18" charset="0"/>
              </a:rPr>
              <a:t>Разведение цесарок, </a:t>
            </a:r>
            <a:br>
              <a:rPr lang="ru-RU" sz="1600" b="0">
                <a:latin typeface="Times New Roman" pitchFamily="18" charset="0"/>
                <a:cs typeface="Times New Roman" pitchFamily="18" charset="0"/>
              </a:rPr>
            </a:br>
            <a:r>
              <a:rPr lang="ru-RU" sz="1600" b="0">
                <a:latin typeface="Times New Roman" pitchFamily="18" charset="0"/>
                <a:cs typeface="Times New Roman" pitchFamily="18" charset="0"/>
              </a:rPr>
              <a:t>тыс. голов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Разведениецесарок, тыс. голов</c:v>
                </c:pt>
              </c:strCache>
            </c:strRef>
          </c:tx>
          <c:spPr>
            <a:ln w="34925">
              <a:tailEnd type="triangle"/>
            </a:ln>
          </c:spPr>
          <c:marker>
            <c:symbol val="none"/>
          </c:marker>
          <c:dPt>
            <c:idx val="1"/>
            <c:spPr>
              <a:ln w="34925">
                <a:tailEnd type="triangle" w="lg" len="lg"/>
              </a:ln>
            </c:spPr>
          </c:dPt>
          <c:dLbls>
            <c:dLbl>
              <c:idx val="0"/>
              <c:layout>
                <c:manualLayout>
                  <c:x val="5.3677610700260357E-2"/>
                  <c:y val="-5.6893320097050164E-3"/>
                </c:manualLayout>
              </c:layout>
              <c:showVal val="1"/>
            </c:dLbl>
            <c:dLbl>
              <c:idx val="1"/>
              <c:layout>
                <c:manualLayout>
                  <c:x val="3.8341150500186012E-3"/>
                  <c:y val="-4.551465607764012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2006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</c:v>
                </c:pt>
                <c:pt idx="1">
                  <c:v>1</c:v>
                </c:pt>
              </c:numCache>
            </c:numRef>
          </c:val>
        </c:ser>
        <c:marker val="1"/>
        <c:axId val="101486976"/>
        <c:axId val="101489280"/>
      </c:lineChart>
      <c:catAx>
        <c:axId val="1014869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89280"/>
        <c:crosses val="autoZero"/>
        <c:auto val="1"/>
        <c:lblAlgn val="ctr"/>
        <c:lblOffset val="100"/>
      </c:catAx>
      <c:valAx>
        <c:axId val="101489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8697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gradFill>
      <a:gsLst>
        <a:gs pos="0">
          <a:schemeClr val="accent3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noFill/>
    </a:ln>
    <a:effectLst>
      <a:softEdge rad="63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>
                <a:latin typeface="Times New Roman" pitchFamily="18" charset="0"/>
                <a:cs typeface="Times New Roman" pitchFamily="18" charset="0"/>
              </a:rPr>
              <a:t>Разведение мясного скота, </a:t>
            </a:r>
            <a:br>
              <a:rPr lang="ru-RU" sz="1600" b="0">
                <a:latin typeface="Times New Roman" pitchFamily="18" charset="0"/>
                <a:cs typeface="Times New Roman" pitchFamily="18" charset="0"/>
              </a:rPr>
            </a:br>
            <a:r>
              <a:rPr lang="ru-RU" sz="1600" b="0">
                <a:latin typeface="Times New Roman" pitchFamily="18" charset="0"/>
                <a:cs typeface="Times New Roman" pitchFamily="18" charset="0"/>
              </a:rPr>
              <a:t>тыс. голов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Разведение мясного скота, тыс. голов</c:v>
                </c:pt>
              </c:strCache>
            </c:strRef>
          </c:tx>
          <c:spPr>
            <a:ln>
              <a:tailEnd type="triangle" w="lg" len="lg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3.8341150500186012E-3"/>
                  <c:y val="2.275732803882013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2006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2.0000000000000044E-3</c:v>
                </c:pt>
                <c:pt idx="1">
                  <c:v>49.7</c:v>
                </c:pt>
              </c:numCache>
            </c:numRef>
          </c:val>
        </c:ser>
        <c:marker val="1"/>
        <c:axId val="101337344"/>
        <c:axId val="101470208"/>
      </c:lineChart>
      <c:catAx>
        <c:axId val="10133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470208"/>
        <c:crosses val="autoZero"/>
        <c:auto val="1"/>
        <c:lblAlgn val="ctr"/>
        <c:lblOffset val="100"/>
      </c:catAx>
      <c:valAx>
        <c:axId val="101470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337344"/>
        <c:crosses val="autoZero"/>
        <c:crossBetween val="between"/>
      </c:valAx>
    </c:plotArea>
    <c:plotVisOnly val="1"/>
  </c:chart>
  <c:spPr>
    <a:gradFill>
      <a:gsLst>
        <a:gs pos="0">
          <a:schemeClr val="accent2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effectLst>
      <a:softEdge rad="63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Разведение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перепелок,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тыс. голов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Разведение перепелок, тыс. голов</c:v>
                </c:pt>
              </c:strCache>
            </c:strRef>
          </c:tx>
          <c:spPr>
            <a:ln w="34925">
              <a:tailEnd type="triangle" w="lg" len="lg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3.8341150500186012E-3"/>
                  <c:y val="2.27573280388201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2006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0.5</c:v>
                </c:pt>
                <c:pt idx="1">
                  <c:v>71.099999999999994</c:v>
                </c:pt>
              </c:numCache>
            </c:numRef>
          </c:val>
        </c:ser>
        <c:marker val="1"/>
        <c:axId val="101537280"/>
        <c:axId val="101577856"/>
      </c:lineChart>
      <c:catAx>
        <c:axId val="10153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577856"/>
        <c:crosses val="autoZero"/>
        <c:auto val="1"/>
        <c:lblAlgn val="ctr"/>
        <c:lblOffset val="100"/>
      </c:catAx>
      <c:valAx>
        <c:axId val="101577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537280"/>
        <c:crosses val="autoZero"/>
        <c:crossBetween val="between"/>
      </c:valAx>
    </c:plotArea>
    <c:plotVisOnly val="1"/>
  </c:chart>
  <c:spPr>
    <a:gradFill>
      <a:gsLst>
        <a:gs pos="0">
          <a:schemeClr val="accent6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effectLst>
      <a:softEdge rad="63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view3D>
      <c:rAngAx val="1"/>
    </c:view3D>
    <c:floor>
      <c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6581728335977906E-2"/>
          <c:y val="0.11846864898609165"/>
          <c:w val="0.68042487207024482"/>
          <c:h val="0.54290245528274639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Сельскохозяйственные организации</c:v>
                </c:pt>
              </c:strCache>
            </c:strRef>
          </c:tx>
          <c:spPr>
            <a:ln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5273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Крестьянские (фермерские) хозяйства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Лист1!$C$2</c:f>
              <c:numCache>
                <c:formatCode>General</c:formatCode>
                <c:ptCount val="1"/>
                <c:pt idx="0">
                  <c:v>1457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6581728335977906E-2"/>
                  <c:y val="4.3608936613880505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Лист1!$D$2</c:f>
              <c:numCache>
                <c:formatCode>General</c:formatCode>
                <c:ptCount val="1"/>
                <c:pt idx="0">
                  <c:v>319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01946112"/>
        <c:axId val="101947648"/>
        <c:axId val="0"/>
      </c:bar3DChart>
      <c:catAx>
        <c:axId val="101946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1947648"/>
        <c:crosses val="autoZero"/>
        <c:auto val="1"/>
        <c:lblAlgn val="ctr"/>
        <c:lblOffset val="100"/>
      </c:catAx>
      <c:valAx>
        <c:axId val="101947648"/>
        <c:scaling>
          <c:orientation val="minMax"/>
        </c:scaling>
        <c:delete val="1"/>
        <c:axPos val="b"/>
        <c:numFmt formatCode="General" sourceLinked="1"/>
        <c:tickLblPos val="none"/>
        <c:crossAx val="101946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5458712089919737"/>
          <c:y val="0.63568043721637935"/>
          <c:w val="0.44405251268377577"/>
          <c:h val="0.3367048426243238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9BBB59">
        <a:lumMod val="20000"/>
        <a:lumOff val="80000"/>
        <a:alpha val="16000"/>
      </a:srgb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title>
      <c:layout>
        <c:manualLayout>
          <c:xMode val="edge"/>
          <c:yMode val="edge"/>
          <c:x val="0.30194112418881558"/>
          <c:y val="5.2737774506536564E-2"/>
        </c:manualLayout>
      </c:layout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5149284405963251"/>
          <c:w val="0.67274517390788313"/>
          <c:h val="0.84850715594036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Pt>
            <c:idx val="0"/>
            <c:explosion val="12"/>
          </c:dPt>
          <c:dPt>
            <c:idx val="2"/>
            <c:explosion val="25"/>
          </c:dPt>
          <c:dLbls>
            <c:dLbl>
              <c:idx val="0"/>
              <c:layout>
                <c:manualLayout>
                  <c:x val="-1.1442764529431371E-2"/>
                  <c:y val="-3.7787468059104636E-2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</a:t>
                    </a:r>
                    <a:r>
                      <a:rPr lang="ru-RU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18-29 лет</c:v>
                </c:pt>
                <c:pt idx="1">
                  <c:v>30-59 лет</c:v>
                </c:pt>
                <c:pt idx="2">
                  <c:v>60 лет и более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22.3</c:v>
                </c:pt>
                <c:pt idx="1">
                  <c:v>70.5</c:v>
                </c:pt>
                <c:pt idx="2">
                  <c:v>7.1</c:v>
                </c:pt>
              </c:numCache>
            </c:numRef>
          </c:val>
        </c:ser>
      </c:pie3DChart>
    </c:plotArea>
    <c:legend>
      <c:legendPos val="r"/>
      <c:layout/>
      <c:spPr>
        <a:gradFill>
          <a:gsLst>
            <a:gs pos="0">
              <a:srgbClr val="1F497D">
                <a:lumMod val="40000"/>
                <a:lumOff val="60000"/>
                <a:alpha val="5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effectLst>
          <a:softEdge rad="63500"/>
        </a:effectLst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>
        <c:manualLayout>
          <c:xMode val="edge"/>
          <c:yMode val="edge"/>
          <c:x val="0.24054904847173908"/>
          <c:y val="0.1063218153065735"/>
        </c:manualLayout>
      </c:layout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5149284405963256"/>
          <c:w val="0.67274517390788358"/>
          <c:h val="0.848507155940365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 </c:v>
                </c:pt>
              </c:strCache>
            </c:strRef>
          </c:tx>
          <c:dPt>
            <c:idx val="0"/>
            <c:explosion val="12"/>
          </c:dPt>
          <c:dPt>
            <c:idx val="2"/>
            <c:explosion val="25"/>
          </c:dPt>
          <c:dLbls>
            <c:dLbl>
              <c:idx val="0"/>
              <c:layout>
                <c:manualLayout>
                  <c:x val="-3.7379425161910167E-2"/>
                  <c:y val="-4.0146248525577454E-3"/>
                </c:manualLayout>
              </c:layout>
              <c:showVal val="1"/>
            </c:dLbl>
            <c:dLbl>
              <c:idx val="2"/>
              <c:layout>
                <c:manualLayout>
                  <c:x val="5.6884815085905475E-2"/>
                  <c:y val="-2.85990681886409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18-29 лет</c:v>
                </c:pt>
                <c:pt idx="1">
                  <c:v>30-54 лет</c:v>
                </c:pt>
                <c:pt idx="2">
                  <c:v>55 лет и более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19.100000000000001</c:v>
                </c:pt>
                <c:pt idx="1">
                  <c:v>62.8</c:v>
                </c:pt>
                <c:pt idx="2">
                  <c:v>18</c:v>
                </c:pt>
              </c:numCache>
            </c:numRef>
          </c:val>
        </c:ser>
      </c:pie3DChart>
    </c:plotArea>
    <c:legend>
      <c:legendPos val="r"/>
      <c:layout/>
      <c:sp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effectLst>
          <a:softEdge rad="63500"/>
        </a:effectLst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Сельскохозяйственные организации, не относящиеся к субъектам малого предпринимательства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Малые предприятия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Лист1!$C$2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hape val="box"/>
        <c:axId val="112312320"/>
        <c:axId val="112313856"/>
        <c:axId val="0"/>
      </c:bar3DChart>
      <c:catAx>
        <c:axId val="112312320"/>
        <c:scaling>
          <c:orientation val="minMax"/>
        </c:scaling>
        <c:delete val="1"/>
        <c:axPos val="l"/>
        <c:numFmt formatCode="General" sourceLinked="1"/>
        <c:tickLblPos val="none"/>
        <c:crossAx val="112313856"/>
        <c:crosses val="autoZero"/>
        <c:auto val="1"/>
        <c:lblAlgn val="ctr"/>
        <c:lblOffset val="100"/>
      </c:catAx>
      <c:valAx>
        <c:axId val="11231385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1231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5293910169635"/>
          <c:y val="6.5565400140725122E-2"/>
          <c:w val="0.33111900610077138"/>
          <c:h val="0.9344345998592745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Крестьянские (фермерские) хозяйства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Лист1!$C$2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</c:ser>
        <c:shape val="box"/>
        <c:axId val="128162432"/>
        <c:axId val="128172416"/>
        <c:axId val="0"/>
      </c:bar3DChart>
      <c:catAx>
        <c:axId val="128162432"/>
        <c:scaling>
          <c:orientation val="minMax"/>
        </c:scaling>
        <c:delete val="1"/>
        <c:axPos val="l"/>
        <c:numFmt formatCode="General" sourceLinked="1"/>
        <c:tickLblPos val="none"/>
        <c:crossAx val="128172416"/>
        <c:crosses val="autoZero"/>
        <c:auto val="1"/>
        <c:lblAlgn val="ctr"/>
        <c:lblOffset val="100"/>
      </c:catAx>
      <c:valAx>
        <c:axId val="12817241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2816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5293910169635"/>
          <c:y val="6.5565400140725122E-2"/>
          <c:w val="0.28763592544298194"/>
          <c:h val="0.6051957189941888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2.3703537799677116E-2"/>
          <c:y val="8.1209102567926253E-2"/>
          <c:w val="0.96275158345765022"/>
          <c:h val="0.68203081409352273"/>
        </c:manualLayout>
      </c:layout>
      <c:barChart>
        <c:barDir val="col"/>
        <c:grouping val="clustered"/>
        <c:ser>
          <c:idx val="0"/>
          <c:order val="0"/>
          <c:tx>
            <c:strRef>
              <c:f>'Поснвные в ГА'!$A$10</c:f>
              <c:strCache>
                <c:ptCount val="1"/>
                <c:pt idx="0">
                  <c:v>2006 г.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6.7724393713363184E-3"/>
                  <c:y val="5.0503544195571988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'Поснвные в ГА'!$B$9:$G$9</c:f>
              <c:strCache>
                <c:ptCount val="6"/>
                <c:pt idx="0">
                  <c:v>Всего</c:v>
                </c:pt>
                <c:pt idx="1">
                  <c:v>Зерновые и зернобобовые культуры</c:v>
                </c:pt>
                <c:pt idx="2">
                  <c:v>Технические культуры</c:v>
                </c:pt>
                <c:pt idx="3">
                  <c:v>Картофель</c:v>
                </c:pt>
                <c:pt idx="4">
                  <c:v>Овощные и бахчевые культуры</c:v>
                </c:pt>
                <c:pt idx="5">
                  <c:v>Кормовые культуры</c:v>
                </c:pt>
              </c:strCache>
            </c:strRef>
          </c:cat>
          <c:val>
            <c:numRef>
              <c:f>'Поснвные в ГА'!$B$10:$G$10</c:f>
              <c:numCache>
                <c:formatCode>0.0</c:formatCode>
                <c:ptCount val="6"/>
                <c:pt idx="0">
                  <c:v>192.02270000000001</c:v>
                </c:pt>
                <c:pt idx="1">
                  <c:v>87.597063000000318</c:v>
                </c:pt>
                <c:pt idx="2">
                  <c:v>30.878795</c:v>
                </c:pt>
                <c:pt idx="3">
                  <c:v>8.3886000000000003</c:v>
                </c:pt>
                <c:pt idx="4">
                  <c:v>2.1779999999999999</c:v>
                </c:pt>
                <c:pt idx="5">
                  <c:v>62.980200000000004</c:v>
                </c:pt>
              </c:numCache>
            </c:numRef>
          </c:val>
        </c:ser>
        <c:ser>
          <c:idx val="1"/>
          <c:order val="1"/>
          <c:tx>
            <c:strRef>
              <c:f>'Поснвные в ГА'!$A$11</c:f>
              <c:strCache>
                <c:ptCount val="1"/>
                <c:pt idx="0">
                  <c:v>2016 г.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2"/>
              <c:layout>
                <c:manualLayout>
                  <c:x val="5.4879422582885728E-3"/>
                  <c:y val="-2.172805630946344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6402626541604152E-2"/>
                </c:manualLayout>
              </c:layout>
              <c:showVal val="1"/>
            </c:dLbl>
            <c:dLbl>
              <c:idx val="5"/>
              <c:layout>
                <c:manualLayout>
                  <c:x val="1.1851768899838605E-2"/>
                  <c:y val="-1.765257935916177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'Поснвные в ГА'!$B$9:$G$9</c:f>
              <c:strCache>
                <c:ptCount val="6"/>
                <c:pt idx="0">
                  <c:v>Всего</c:v>
                </c:pt>
                <c:pt idx="1">
                  <c:v>Зерновые и зернобобовые культуры</c:v>
                </c:pt>
                <c:pt idx="2">
                  <c:v>Технические культуры</c:v>
                </c:pt>
                <c:pt idx="3">
                  <c:v>Картофель</c:v>
                </c:pt>
                <c:pt idx="4">
                  <c:v>Овощные и бахчевые культуры</c:v>
                </c:pt>
                <c:pt idx="5">
                  <c:v>Кормовые культуры</c:v>
                </c:pt>
              </c:strCache>
            </c:strRef>
          </c:cat>
          <c:val>
            <c:numRef>
              <c:f>'Поснвные в ГА'!$B$11:$G$11</c:f>
              <c:numCache>
                <c:formatCode>0.0</c:formatCode>
                <c:ptCount val="6"/>
                <c:pt idx="0">
                  <c:v>261.28949999999969</c:v>
                </c:pt>
                <c:pt idx="1">
                  <c:v>135.4025</c:v>
                </c:pt>
                <c:pt idx="2">
                  <c:v>40.050200000000004</c:v>
                </c:pt>
                <c:pt idx="3">
                  <c:v>7.9180000000000001</c:v>
                </c:pt>
                <c:pt idx="4">
                  <c:v>2.7559</c:v>
                </c:pt>
                <c:pt idx="5">
                  <c:v>75.162999999999982</c:v>
                </c:pt>
              </c:numCache>
            </c:numRef>
          </c:val>
        </c:ser>
        <c:dLbls>
          <c:showVal val="1"/>
        </c:dLbls>
        <c:overlap val="-25"/>
        <c:axId val="79242752"/>
        <c:axId val="79244288"/>
      </c:barChart>
      <c:catAx>
        <c:axId val="79242752"/>
        <c:scaling>
          <c:orientation val="minMax"/>
        </c:scaling>
        <c:axPos val="b"/>
        <c:majorTickMark val="none"/>
        <c:tickLblPos val="nextTo"/>
        <c:spPr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244288"/>
        <c:crosses val="autoZero"/>
        <c:auto val="1"/>
        <c:lblAlgn val="ctr"/>
        <c:lblOffset val="100"/>
      </c:catAx>
      <c:valAx>
        <c:axId val="79244288"/>
        <c:scaling>
          <c:orientation val="minMax"/>
        </c:scaling>
        <c:delete val="1"/>
        <c:axPos val="l"/>
        <c:numFmt formatCode="0.0" sourceLinked="1"/>
        <c:tickLblPos val="none"/>
        <c:crossAx val="79242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3"/>
          <c:order val="3"/>
          <c:cat>
            <c:multiLvlStrRef>
              <c:f>'18'!$E$6:$I$6</c:f>
            </c:multiLvlStrRef>
          </c:cat>
          <c:val>
            <c:numRef>
              <c:f>'18'!$E$9:$I$9</c:f>
            </c:numRef>
          </c:val>
        </c:ser>
        <c:ser>
          <c:idx val="4"/>
          <c:order val="4"/>
          <c:cat>
            <c:multiLvlStrRef>
              <c:f>'18'!$E$6:$I$6</c:f>
            </c:multiLvlStrRef>
          </c:cat>
          <c:val>
            <c:numRef>
              <c:f>'18'!$E$8:$I$8</c:f>
            </c:numRef>
          </c:val>
        </c:ser>
        <c:ser>
          <c:idx val="5"/>
          <c:order val="5"/>
          <c:cat>
            <c:multiLvlStrRef>
              <c:f>'18'!$E$6:$I$6</c:f>
            </c:multiLvlStrRef>
          </c:cat>
          <c:val>
            <c:numRef>
              <c:f>'18'!$E$7:$I$7</c:f>
            </c:numRef>
          </c:val>
        </c:ser>
        <c:ser>
          <c:idx val="6"/>
          <c:order val="6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7"/>
          <c:order val="7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8"/>
          <c:order val="8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9"/>
          <c:order val="9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10"/>
          <c:order val="10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11"/>
          <c:order val="11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12"/>
          <c:order val="12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13"/>
          <c:order val="13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14"/>
          <c:order val="14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15"/>
          <c:order val="15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16"/>
          <c:order val="16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17"/>
          <c:order val="17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18"/>
          <c:order val="18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19"/>
          <c:order val="19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20"/>
          <c:order val="20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21"/>
          <c:order val="21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22"/>
          <c:order val="22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23"/>
          <c:order val="23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24"/>
          <c:order val="24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25"/>
          <c:order val="25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26"/>
          <c:order val="26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27"/>
          <c:order val="27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28"/>
          <c:order val="28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29"/>
          <c:order val="29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30"/>
          <c:order val="30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31"/>
          <c:order val="31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32"/>
          <c:order val="32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33"/>
          <c:order val="33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34"/>
          <c:order val="34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35"/>
          <c:order val="35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36"/>
          <c:order val="36"/>
          <c:cat>
            <c:multiLvlStrRef>
              <c:f>'[1.xlsx]18'!$K$6:$O$6</c:f>
            </c:multiLvlStrRef>
          </c:cat>
          <c:val>
            <c:numRef>
              <c:f>'[1.xlsx]18'!$K$9:$O$9</c:f>
            </c:numRef>
          </c:val>
        </c:ser>
        <c:ser>
          <c:idx val="37"/>
          <c:order val="37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38"/>
          <c:order val="38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39"/>
          <c:order val="39"/>
          <c:cat>
            <c:multiLvlStrRef>
              <c:f>'[1.xlsx]18'!$K$6:$O$6</c:f>
            </c:multiLvlStrRef>
          </c:cat>
          <c:val>
            <c:numRef>
              <c:f>'[1.xlsx]18'!$K$8:$O$8</c:f>
            </c:numRef>
          </c:val>
        </c:ser>
        <c:ser>
          <c:idx val="40"/>
          <c:order val="40"/>
          <c:cat>
            <c:multiLvlStrRef>
              <c:f>'[1.xlsx]18'!$K$6:$O$6</c:f>
            </c:multiLvlStrRef>
          </c:cat>
          <c:val>
            <c:numRef>
              <c:f>'[1.xlsx]18'!$K$7:$O$7</c:f>
            </c:numRef>
          </c:val>
        </c:ser>
        <c:ser>
          <c:idx val="41"/>
          <c:order val="41"/>
          <c:cat>
            <c:multiLvlStrRef>
              <c:f>[1.xlsx]Лист5!$H$8:$L$8</c:f>
            </c:multiLvlStrRef>
          </c:cat>
          <c:val>
            <c:numRef>
              <c:f>[1.xlsx]Лист5!$H$11:$L$11</c:f>
            </c:numRef>
          </c:val>
        </c:ser>
        <c:ser>
          <c:idx val="42"/>
          <c:order val="42"/>
          <c:cat>
            <c:multiLvlStrRef>
              <c:f>[1.xlsx]Лист5!$H$8:$L$8</c:f>
            </c:multiLvlStrRef>
          </c:cat>
          <c:val>
            <c:numRef>
              <c:f>[1.xlsx]Лист5!$H$10:$L$10</c:f>
            </c:numRef>
          </c:val>
        </c:ser>
        <c:ser>
          <c:idx val="43"/>
          <c:order val="43"/>
          <c:cat>
            <c:multiLvlStrRef>
              <c:f>[1.xlsx]Лист5!$H$8:$L$8</c:f>
            </c:multiLvlStrRef>
          </c:cat>
          <c:val>
            <c:numRef>
              <c:f>[1.xlsx]Лист5!$H$9:$L$9</c:f>
            </c:numRef>
          </c:val>
        </c:ser>
        <c:ser>
          <c:idx val="2"/>
          <c:order val="2"/>
          <c:dLbls>
            <c:dLbl>
              <c:idx val="0"/>
              <c:layout>
                <c:manualLayout>
                  <c:x val="-4.6636045494313208E-3"/>
                  <c:y val="-0.19849263633712663"/>
                </c:manualLayout>
              </c:layout>
              <c:showVal val="1"/>
              <c:showCatName val="1"/>
              <c:separator> </c:separator>
            </c:dLbl>
            <c:dLbl>
              <c:idx val="1"/>
              <c:layout>
                <c:manualLayout>
                  <c:x val="6.8039041994750679E-2"/>
                  <c:y val="2.9027048702245602E-2"/>
                </c:manualLayout>
              </c:layout>
              <c:showVal val="1"/>
              <c:showCatName val="1"/>
              <c:separator> </c:separator>
            </c:dLbl>
            <c:dLbl>
              <c:idx val="2"/>
              <c:layout>
                <c:manualLayout>
                  <c:x val="-6.8576115485564255E-3"/>
                  <c:y val="8.3741615631379468E-2"/>
                </c:manualLayout>
              </c:layout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4.0313320209973934E-2"/>
                  <c:y val="-0.12480132691746865"/>
                </c:manualLayout>
              </c:layout>
              <c:showVal val="1"/>
              <c:showCatName val="1"/>
              <c:separator> </c:separator>
            </c:dLbl>
            <c:dLbl>
              <c:idx val="4"/>
              <c:layout>
                <c:manualLayout>
                  <c:x val="1.7035542432195974E-2"/>
                  <c:y val="-3.9306649168853895E-2"/>
                </c:manualLayout>
              </c:layout>
              <c:showVal val="1"/>
              <c:showCatName val="1"/>
              <c:separator> </c:separator>
            </c:dLbl>
            <c:showVal val="1"/>
            <c:showCatName val="1"/>
            <c:separator> </c:separator>
            <c:showLeaderLines val="1"/>
          </c:dLbls>
          <c:cat>
            <c:strRef>
              <c:f>[1.xlsx]Лист5!$H$8:$L$8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Кормовые культуры</c:v>
                </c:pt>
              </c:strCache>
            </c:strRef>
          </c:cat>
          <c:val>
            <c:numRef>
              <c:f>[1.xlsx]Лист5!$H$11:$L$11</c:f>
              <c:numCache>
                <c:formatCode>0.0</c:formatCode>
                <c:ptCount val="5"/>
                <c:pt idx="0">
                  <c:v>52.293735282794508</c:v>
                </c:pt>
                <c:pt idx="1">
                  <c:v>16.790507570127449</c:v>
                </c:pt>
                <c:pt idx="2">
                  <c:v>0.61581713508044655</c:v>
                </c:pt>
                <c:pt idx="3">
                  <c:v>0.14441887741854614</c:v>
                </c:pt>
                <c:pt idx="4">
                  <c:v>30.155521134579029</c:v>
                </c:pt>
              </c:numCache>
            </c:numRef>
          </c:val>
        </c:ser>
        <c:ser>
          <c:idx val="1"/>
          <c:order val="1"/>
          <c:cat>
            <c:strRef>
              <c:f>[1.xlsx]Лист5!$H$8:$L$8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Кормовые культуры</c:v>
                </c:pt>
              </c:strCache>
            </c:strRef>
          </c:cat>
          <c:val>
            <c:numRef>
              <c:f>[1.xlsx]Лист5!$H$10:$L$10</c:f>
            </c:numRef>
          </c:val>
        </c:ser>
        <c:ser>
          <c:idx val="0"/>
          <c:order val="0"/>
          <c:cat>
            <c:strRef>
              <c:f>[1.xlsx]Лист5!$H$8:$L$8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Кормовые культуры</c:v>
                </c:pt>
              </c:strCache>
            </c:strRef>
          </c:cat>
          <c:val>
            <c:numRef>
              <c:f>[1.xlsx]Лист5!$H$9:$L$9</c:f>
            </c:numRef>
          </c:val>
        </c:ser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0.30022917566258622"/>
          <c:y val="0.12496434220278613"/>
          <c:w val="0.41935018508589245"/>
          <c:h val="0.74499994906029132"/>
        </c:manualLayout>
      </c:layout>
      <c:pieChart>
        <c:varyColors val="1"/>
        <c:ser>
          <c:idx val="0"/>
          <c:order val="0"/>
          <c:dPt>
            <c:idx val="0"/>
            <c:explosion val="7"/>
          </c:dPt>
          <c:dPt>
            <c:idx val="1"/>
            <c:explosion val="10"/>
          </c:dPt>
          <c:dPt>
            <c:idx val="2"/>
            <c:explosion val="9"/>
          </c:dPt>
          <c:dPt>
            <c:idx val="3"/>
            <c:explosion val="9"/>
          </c:dPt>
          <c:dPt>
            <c:idx val="4"/>
            <c:explosion val="7"/>
          </c:dPt>
          <c:dLbls>
            <c:dLbl>
              <c:idx val="0"/>
              <c:layout>
                <c:manualLayout>
                  <c:x val="2.4156504385575057E-2"/>
                  <c:y val="-0.288158936990125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Зерновые и зернобобовые культуры; </a:t>
                    </a:r>
                    <a:r>
                      <a:rPr lang="ru-RU" dirty="0" smtClean="0"/>
                      <a:t>45,6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8.7904636920384965E-4"/>
                  <c:y val="2.58730679498398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Технические культуры; </a:t>
                    </a:r>
                    <a:r>
                      <a:rPr lang="ru-RU" dirty="0" smtClean="0"/>
                      <a:t>18,3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3.5741251093613299E-2"/>
                  <c:y val="3.949766695829688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Картофель; </a:t>
                    </a:r>
                    <a:r>
                      <a:rPr lang="ru-RU" dirty="0" smtClean="0"/>
                      <a:t>0,5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7.3113944666343633E-2"/>
                  <c:y val="-0.1765420723802348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Овощные и бахчевые культуры; </a:t>
                    </a:r>
                    <a:r>
                      <a:rPr lang="ru-RU" dirty="0" smtClean="0"/>
                      <a:t>0,1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2.8491901237824611E-2"/>
                  <c:y val="-1.65229317840869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Кормовые культуры; </a:t>
                    </a:r>
                    <a:r>
                      <a:rPr lang="ru-RU" dirty="0" smtClean="0"/>
                      <a:t>35,5</a:t>
                    </a:r>
                    <a:endParaRPr lang="ru-RU" dirty="0"/>
                  </a:p>
                </c:rich>
              </c:tx>
              <c:showVal val="1"/>
              <c:showCatName val="1"/>
            </c:dLbl>
            <c:numFmt formatCode="#,##0.0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[3]Лист5!$H$12:$L$12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Кормовые культуры</c:v>
                </c:pt>
              </c:strCache>
            </c:strRef>
          </c:cat>
          <c:val>
            <c:numRef>
              <c:f>[3]Лист5!$H$13:$L$13</c:f>
              <c:numCache>
                <c:formatCode>General</c:formatCode>
                <c:ptCount val="5"/>
                <c:pt idx="0">
                  <c:v>59.154826424490849</c:v>
                </c:pt>
                <c:pt idx="1">
                  <c:v>8.3858210048337494</c:v>
                </c:pt>
                <c:pt idx="2">
                  <c:v>4.9382097399644111</c:v>
                </c:pt>
                <c:pt idx="3">
                  <c:v>1.3155967404963258</c:v>
                </c:pt>
                <c:pt idx="4">
                  <c:v>26.205546090214529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0.32335265387176054"/>
          <c:y val="8.5535062042128115E-2"/>
          <c:w val="0.45586292881037932"/>
          <c:h val="0.81447155447785269"/>
        </c:manualLayout>
      </c:layout>
      <c:pieChart>
        <c:varyColors val="1"/>
        <c:ser>
          <c:idx val="2"/>
          <c:order val="2"/>
          <c:explosion val="4"/>
          <c:dPt>
            <c:idx val="0"/>
            <c:explosion val="8"/>
          </c:dPt>
          <c:dPt>
            <c:idx val="1"/>
            <c:explosion val="10"/>
          </c:dPt>
          <c:dPt>
            <c:idx val="2"/>
            <c:explosion val="11"/>
          </c:dPt>
          <c:dPt>
            <c:idx val="4"/>
            <c:explosion val="2"/>
          </c:dPt>
          <c:dLbls>
            <c:dLbl>
              <c:idx val="0"/>
              <c:layout>
                <c:manualLayout>
                  <c:x val="-2.4447199961027441E-2"/>
                  <c:y val="0.2754476580859246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Зерновые и зернобобовые </a:t>
                    </a:r>
                    <a:r>
                      <a:rPr lang="ru-RU" dirty="0" smtClean="0"/>
                      <a:t>культуры; </a:t>
                    </a:r>
                    <a:r>
                      <a:rPr lang="ru-RU" dirty="0"/>
                      <a:t>52,3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1"/>
              <c:layout>
                <c:manualLayout>
                  <c:x val="-3.825569449759355E-2"/>
                  <c:y val="-7.859874359637267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Технические </a:t>
                    </a:r>
                    <a:r>
                      <a:rPr lang="ru-RU" dirty="0" smtClean="0"/>
                      <a:t>культуры; </a:t>
                    </a:r>
                    <a:r>
                      <a:rPr lang="ru-RU" dirty="0"/>
                      <a:t>16,8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2"/>
              <c:layout>
                <c:manualLayout>
                  <c:x val="-3.7266977783516467E-2"/>
                  <c:y val="2.11805570521910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Картофель; </a:t>
                    </a:r>
                    <a:r>
                      <a:rPr lang="ru-RU" dirty="0"/>
                      <a:t>0,6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3.5634894424780419E-2"/>
                  <c:y val="-0.206912752545700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Овощные </a:t>
                    </a:r>
                    <a:r>
                      <a:rPr lang="ru-RU" dirty="0"/>
                      <a:t>и бахчевые </a:t>
                    </a:r>
                    <a:r>
                      <a:rPr lang="ru-RU" dirty="0" smtClean="0"/>
                      <a:t>культуры; </a:t>
                    </a:r>
                    <a:r>
                      <a:rPr lang="ru-RU" dirty="0"/>
                      <a:t>0,1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4"/>
              <c:layout>
                <c:manualLayout>
                  <c:x val="1.7035542432195974E-2"/>
                  <c:y val="-3.93066491688538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Кормовые </a:t>
                    </a:r>
                    <a:r>
                      <a:rPr lang="ru-RU" dirty="0" smtClean="0"/>
                      <a:t>культуры; </a:t>
                    </a:r>
                    <a:r>
                      <a:rPr lang="ru-RU" dirty="0"/>
                      <a:t>30,2</a:t>
                    </a:r>
                  </a:p>
                </c:rich>
              </c:tx>
              <c:showVal val="1"/>
              <c:showCatName val="1"/>
              <c:separator> </c:separator>
            </c:dLbl>
            <c:numFmt formatCode="#,##0.0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[3]Лист5!$H$8:$L$8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Кормовые культуры</c:v>
                </c:pt>
              </c:strCache>
            </c:strRef>
          </c:cat>
          <c:val>
            <c:numRef>
              <c:f>[3]Лист5!$H$11:$L$11</c:f>
              <c:numCache>
                <c:formatCode>General</c:formatCode>
                <c:ptCount val="5"/>
                <c:pt idx="0">
                  <c:v>52.293735282794337</c:v>
                </c:pt>
                <c:pt idx="1">
                  <c:v>16.790507570127609</c:v>
                </c:pt>
                <c:pt idx="2">
                  <c:v>0.61581713508044655</c:v>
                </c:pt>
                <c:pt idx="3">
                  <c:v>0.14441887741854614</c:v>
                </c:pt>
                <c:pt idx="4">
                  <c:v>30.155521134579029</c:v>
                </c:pt>
              </c:numCache>
            </c:numRef>
          </c:val>
        </c:ser>
        <c:ser>
          <c:idx val="1"/>
          <c:order val="1"/>
          <c:cat>
            <c:strRef>
              <c:f>[3]Лист5!$H$8:$L$8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Кормовые культуры</c:v>
                </c:pt>
              </c:strCache>
            </c:strRef>
          </c:cat>
          <c:val>
            <c:numRef>
              <c:f>[3]Лист5!$H$10:$L$10</c:f>
              <c:numCache>
                <c:formatCode>General</c:formatCode>
                <c:ptCount val="5"/>
                <c:pt idx="0">
                  <c:v>45.559323505453094</c:v>
                </c:pt>
                <c:pt idx="1">
                  <c:v>18.317279823905093</c:v>
                </c:pt>
                <c:pt idx="2">
                  <c:v>0.49692676586476087</c:v>
                </c:pt>
                <c:pt idx="3">
                  <c:v>0.12365713585303639</c:v>
                </c:pt>
                <c:pt idx="4">
                  <c:v>35.502812768924116</c:v>
                </c:pt>
              </c:numCache>
            </c:numRef>
          </c:val>
        </c:ser>
        <c:ser>
          <c:idx val="0"/>
          <c:order val="0"/>
          <c:cat>
            <c:strRef>
              <c:f>[3]Лист5!$H$8:$L$8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Кормовые культуры</c:v>
                </c:pt>
              </c:strCache>
            </c:strRef>
          </c:cat>
          <c:val>
            <c:numRef>
              <c:f>[3]Лист5!$H$9:$L$9</c:f>
              <c:numCache>
                <c:formatCode>General</c:formatCode>
                <c:ptCount val="5"/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layout>
        <c:manualLayout>
          <c:xMode val="edge"/>
          <c:yMode val="edge"/>
          <c:x val="0.15014251888679087"/>
          <c:y val="2.5064735345618473E-2"/>
        </c:manualLayout>
      </c:layout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8.843604682427629E-2"/>
          <c:y val="0.21580374830226962"/>
          <c:w val="0.41710919390582607"/>
          <c:h val="0.706032962926588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2006 год</c:v>
                </c:pt>
              </c:strCache>
            </c:strRef>
          </c:tx>
          <c:dPt>
            <c:idx val="0"/>
            <c:explosion val="11"/>
          </c:dPt>
          <c:dPt>
            <c:idx val="1"/>
            <c:explosion val="11"/>
          </c:dPt>
          <c:dPt>
            <c:idx val="2"/>
            <c:explosion val="18"/>
          </c:dPt>
          <c:dPt>
            <c:idx val="3"/>
            <c:explosion val="19"/>
          </c:dPt>
          <c:dLbls>
            <c:dLbl>
              <c:idx val="0"/>
              <c:layout>
                <c:manualLayout>
                  <c:x val="3.847836351516515E-3"/>
                  <c:y val="-8.29250195822928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6.4843489612265312E-2"/>
                  <c:y val="-0.1440021259408088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7.2631165981557611E-2"/>
                  <c:y val="1.5434978405582249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3.2437467265541892E-2"/>
                  <c:y val="0.10149248953506107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8.9592926828578043E-2"/>
                  <c:y val="-0.17069411141905147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Кормовые культуры</c:v>
                </c:pt>
                <c:pt idx="1">
                  <c:v>Овощные и бахчевые культуры</c:v>
                </c:pt>
                <c:pt idx="2">
                  <c:v>Картофель</c:v>
                </c:pt>
                <c:pt idx="3">
                  <c:v>Технические культуры</c:v>
                </c:pt>
                <c:pt idx="4">
                  <c:v>Зерновые и зернобобовые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26.2</c:v>
                </c:pt>
                <c:pt idx="1">
                  <c:v>1.3</c:v>
                </c:pt>
                <c:pt idx="2">
                  <c:v>4.9000000000000004</c:v>
                </c:pt>
                <c:pt idx="3">
                  <c:v>8.4</c:v>
                </c:pt>
                <c:pt idx="4">
                  <c:v>59.2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layout>
        <c:manualLayout>
          <c:xMode val="edge"/>
          <c:yMode val="edge"/>
          <c:x val="0.30131504115879032"/>
          <c:y val="6.5482886160796963E-2"/>
        </c:manualLayout>
      </c:layout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5477387433142351"/>
          <c:y val="0.23861990852240614"/>
          <c:w val="0.42600147602647331"/>
          <c:h val="0.645190232153421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Pt>
            <c:idx val="0"/>
            <c:explosion val="11"/>
          </c:dPt>
          <c:dPt>
            <c:idx val="1"/>
            <c:explosion val="11"/>
          </c:dPt>
          <c:dPt>
            <c:idx val="2"/>
            <c:explosion val="18"/>
          </c:dPt>
          <c:dPt>
            <c:idx val="3"/>
            <c:explosion val="19"/>
          </c:dPt>
          <c:dLbls>
            <c:dLbl>
              <c:idx val="0"/>
              <c:layout>
                <c:manualLayout>
                  <c:x val="5.658777755182043E-3"/>
                  <c:y val="-0.10484309613746588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6.4843489612265312E-2"/>
                  <c:y val="-0.1440021259408088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3971106385004635E-2"/>
                  <c:y val="3.8250928804520801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3.2437467265541892E-2"/>
                  <c:y val="0.10149248953506107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0.20853790676538003"/>
                  <c:y val="-0.12567197749002937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Кормовые культуры</c:v>
                </c:pt>
                <c:pt idx="1">
                  <c:v>Овощные и бахчевые культуры</c:v>
                </c:pt>
                <c:pt idx="2">
                  <c:v>Картофель</c:v>
                </c:pt>
                <c:pt idx="3">
                  <c:v>Технические культуры</c:v>
                </c:pt>
                <c:pt idx="4">
                  <c:v>Зерновые и зернобобовые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24.9</c:v>
                </c:pt>
                <c:pt idx="1">
                  <c:v>2.7</c:v>
                </c:pt>
                <c:pt idx="2">
                  <c:v>6.1</c:v>
                </c:pt>
                <c:pt idx="3">
                  <c:v>8.6</c:v>
                </c:pt>
                <c:pt idx="4">
                  <c:v>57.7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4444444444444502E-2"/>
          <c:y val="0.27129600142781152"/>
          <c:w val="0.58472222222222159"/>
          <c:h val="0.559258552871021"/>
        </c:manualLayout>
      </c:layout>
      <c:pie3DChart>
        <c:varyColors val="1"/>
        <c:ser>
          <c:idx val="1"/>
          <c:order val="1"/>
          <c:spPr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c:spPr>
          <c:dLbls>
            <c:dLbl>
              <c:idx val="0"/>
              <c:layout>
                <c:manualLayout>
                  <c:x val="-0.17283530183727069"/>
                  <c:y val="-0.116661913127467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Сельскохозяйственные </a:t>
                    </a:r>
                    <a:r>
                      <a:rPr lang="ru-RU" dirty="0" smtClean="0"/>
                      <a:t>организации; </a:t>
                    </a:r>
                    <a:r>
                      <a:rPr lang="ru-RU" dirty="0"/>
                      <a:t>16,6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1"/>
              <c:layout>
                <c:manualLayout>
                  <c:x val="6.2878260821759804E-2"/>
                  <c:y val="-0.161796442111405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Крестьянские </a:t>
                    </a:r>
                    <a:r>
                      <a:rPr lang="ru-RU" dirty="0"/>
                      <a:t>(фермерские) хозяйства и индивидуальные </a:t>
                    </a:r>
                    <a:r>
                      <a:rPr lang="ru-RU" dirty="0" smtClean="0"/>
                      <a:t>предприниматели; </a:t>
                    </a:r>
                    <a:r>
                      <a:rPr lang="ru-RU" dirty="0"/>
                      <a:t>11,5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2"/>
              <c:layout>
                <c:manualLayout>
                  <c:x val="0.25597604986876682"/>
                  <c:y val="-5.74297825407510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Личные </a:t>
                    </a:r>
                    <a:r>
                      <a:rPr lang="ru-RU" dirty="0"/>
                      <a:t>подсобные и другие индивидуальные хозяйства </a:t>
                    </a:r>
                    <a:r>
                      <a:rPr lang="ru-RU" dirty="0" smtClean="0"/>
                      <a:t>граждан; </a:t>
                    </a:r>
                    <a:r>
                      <a:rPr lang="ru-RU" dirty="0"/>
                      <a:t>38,4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3.3408245844269512E-2"/>
                  <c:y val="1.44229035437803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Некоммерческие объединения </a:t>
                    </a:r>
                    <a:r>
                      <a:rPr lang="ru-RU" dirty="0" smtClean="0"/>
                      <a:t>граждан; </a:t>
                    </a:r>
                    <a:r>
                      <a:rPr lang="ru-RU" dirty="0"/>
                      <a:t>33,5</a:t>
                    </a:r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</c:dLbls>
          <c:cat>
            <c:strRef>
              <c:f>'19'!$J$7:$M$7</c:f>
              <c:strCache>
                <c:ptCount val="4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'19'!$J$9:$M$9</c:f>
              <c:numCache>
                <c:formatCode>0.0</c:formatCode>
                <c:ptCount val="4"/>
                <c:pt idx="0">
                  <c:v>16.603801863462731</c:v>
                </c:pt>
                <c:pt idx="1">
                  <c:v>11.503010016736194</c:v>
                </c:pt>
                <c:pt idx="2">
                  <c:v>38.393325506457181</c:v>
                </c:pt>
                <c:pt idx="3">
                  <c:v>33.499862613343844</c:v>
                </c:pt>
              </c:numCache>
            </c:numRef>
          </c:val>
        </c:ser>
        <c:ser>
          <c:idx val="0"/>
          <c:order val="0"/>
          <c:cat>
            <c:strRef>
              <c:f>'19'!$J$7:$M$7</c:f>
              <c:strCache>
                <c:ptCount val="4"/>
                <c:pt idx="0">
                  <c:v>Сельскохозяйственные организации</c:v>
                </c:pt>
                <c:pt idx="1">
                  <c:v>Крестьянские (фермерские) хозяйства и индивидуальные предприниматели</c:v>
                </c:pt>
                <c:pt idx="2">
                  <c:v>Личные подсобные и другие 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'19'!$J$8:$M$8</c:f>
              <c:numCache>
                <c:formatCode>0.0</c:formatCode>
                <c:ptCount val="4"/>
                <c:pt idx="0">
                  <c:v>17.723880597014933</c:v>
                </c:pt>
                <c:pt idx="1">
                  <c:v>1.5625</c:v>
                </c:pt>
                <c:pt idx="2">
                  <c:v>52.845149253731194</c:v>
                </c:pt>
                <c:pt idx="3">
                  <c:v>27.868470149253728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0.05268</cdr:x>
      <cdr:y>0.78406</cdr:y>
    </cdr:from>
    <cdr:to>
      <cdr:x>0.25463</cdr:x>
      <cdr:y>0.90951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600400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0.26341</cdr:x>
      <cdr:y>0.70566</cdr:y>
    </cdr:from>
    <cdr:to>
      <cdr:x>0.48292</cdr:x>
      <cdr:y>0.98793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3240360"/>
          <a:ext cx="1800213" cy="129617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glow rad="63500">
            <a:schemeClr val="accent3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Крестьянские (фермерские) хозяйства и индивидуальные предприниматели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0.46536</cdr:x>
      <cdr:y>0.73702</cdr:y>
    </cdr:from>
    <cdr:to>
      <cdr:x>0.67609</cdr:x>
      <cdr:y>0.98432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6424" y="3384376"/>
          <a:ext cx="1728208" cy="113559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glow rad="63500">
            <a:schemeClr val="accent3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Личные подсобные и другие индивидуальные хозяйства граждан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0.65853</cdr:x>
      <cdr:y>0.78406</cdr:y>
    </cdr:from>
    <cdr:to>
      <cdr:x>0.85169</cdr:x>
      <cdr:y>0.92519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00600" y="3600400"/>
          <a:ext cx="158417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0.67609</cdr:x>
      <cdr:y>0.79974</cdr:y>
    </cdr:from>
    <cdr:to>
      <cdr:x>0.90437</cdr:x>
      <cdr:y>0.95655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44616" y="3672408"/>
          <a:ext cx="1872137" cy="72006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glow rad="63500">
            <a:schemeClr val="accent3">
              <a:satMod val="175000"/>
              <a:alpha val="40000"/>
            </a:schemeClr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Некоммерческие объединения граждан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0.45699</cdr:x>
      <cdr:y>0.15526</cdr:y>
    </cdr:from>
    <cdr:to>
      <cdr:x>0.48579</cdr:x>
      <cdr:y>0.19822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27884" y="780878"/>
          <a:ext cx="216024" cy="2160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0.77378</cdr:x>
      <cdr:y>0.15526</cdr:y>
    </cdr:from>
    <cdr:to>
      <cdr:x>0.80258</cdr:x>
      <cdr:y>0.19822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804148" y="780878"/>
          <a:ext cx="21602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0.49539</cdr:x>
      <cdr:y>0.14095</cdr:y>
    </cdr:from>
    <cdr:to>
      <cdr:x>0.67779</cdr:x>
      <cdr:y>0.19822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15916" y="708870"/>
          <a:ext cx="136815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2006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0.81218</cdr:x>
      <cdr:y>0.14095</cdr:y>
    </cdr:from>
    <cdr:to>
      <cdr:x>0.96578</cdr:x>
      <cdr:y>0.19822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092180" y="708870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0" y="-105273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0.45275</cdr:x>
      <cdr:y>0.7033</cdr:y>
    </cdr:from>
    <cdr:to>
      <cdr:x>0.61812</cdr:x>
      <cdr:y>0.7033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4139952" y="1872208"/>
          <a:ext cx="15121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0.46063</cdr:x>
      <cdr:y>0.3246</cdr:y>
    </cdr:from>
    <cdr:to>
      <cdr:x>0.54725</cdr:x>
      <cdr:y>0.40575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4211960" y="864096"/>
          <a:ext cx="79208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</cdr:x>
      <cdr:y>0.18935</cdr:y>
    </cdr:from>
    <cdr:to>
      <cdr:x>0.374</cdr:x>
      <cdr:y>0.2705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3419872" y="504056"/>
          <a:ext cx="0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flipH="1">
          <a:off x="0" y="-105273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0.19288</cdr:x>
      <cdr:y>0.35165</cdr:y>
    </cdr:from>
    <cdr:to>
      <cdr:x>0.23225</cdr:x>
      <cdr:y>0.35165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1763688" y="936104"/>
          <a:ext cx="36004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0" y="-350100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0.29525</cdr:x>
      <cdr:y>0.45045</cdr:y>
    </cdr:from>
    <cdr:to>
      <cdr:x>0.437</cdr:x>
      <cdr:y>0.45045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H="1">
          <a:off x="2699792" y="1512168"/>
          <a:ext cx="129614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0.626</cdr:x>
      <cdr:y>0.23595</cdr:y>
    </cdr:from>
    <cdr:to>
      <cdr:x>0.626</cdr:x>
      <cdr:y>0.36465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5724128" y="792088"/>
          <a:ext cx="0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0.689</cdr:x>
      <cdr:y>0.3003</cdr:y>
    </cdr:from>
    <cdr:to>
      <cdr:x>0.83862</cdr:x>
      <cdr:y>0.429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6300192" y="1008112"/>
          <a:ext cx="1368152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0" y="-350100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0.68112</cdr:x>
      <cdr:y>0.75076</cdr:y>
    </cdr:from>
    <cdr:to>
      <cdr:x>0.79137</cdr:x>
      <cdr:y>0.75076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6228184" y="2520280"/>
          <a:ext cx="100811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0.43478</cdr:x>
      <cdr:y>0.41935</cdr:y>
    </cdr:from>
    <cdr:to>
      <cdr:x>0.71739</cdr:x>
      <cdr:y>0.6129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40160" y="936104"/>
          <a:ext cx="936104" cy="432048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4,1 р.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</cdr:x>
      <cdr:y>0.19355</cdr:y>
    </cdr:from>
    <cdr:to>
      <cdr:x>1</cdr:x>
      <cdr:y>0.34521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2664296" y="432048"/>
          <a:ext cx="93610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2016 год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0.43478</cdr:x>
      <cdr:y>0.51613</cdr:y>
    </cdr:from>
    <cdr:to>
      <cdr:x>0.71739</cdr:x>
      <cdr:y>0.70968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40160" y="1152128"/>
          <a:ext cx="936109" cy="432052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8,6 р.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0.36957</cdr:x>
      <cdr:y>0.51613</cdr:y>
    </cdr:from>
    <cdr:to>
      <cdr:x>0.78261</cdr:x>
      <cdr:y>0.70968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224136" y="1152128"/>
          <a:ext cx="1368161" cy="432052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24835,5 р.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</cdr:x>
      <cdr:y>0.1875</cdr:y>
    </cdr:from>
    <cdr:to>
      <cdr:x>1</cdr:x>
      <cdr:y>0.33443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2664296" y="432048"/>
          <a:ext cx="93610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2016 год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0.41304</cdr:x>
      <cdr:y>0.51613</cdr:y>
    </cdr:from>
    <cdr:to>
      <cdr:x>0.76086</cdr:x>
      <cdr:y>0.70968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368152" y="1152128"/>
          <a:ext cx="1152112" cy="432052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144,3 р.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0.0084</cdr:x>
      <cdr:y>0.74074</cdr:y>
    </cdr:from>
    <cdr:to>
      <cdr:x>0.94958</cdr:x>
      <cdr:y>0.92593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1440160"/>
          <a:ext cx="806489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effectLst xmlns:a="http://schemas.openxmlformats.org/drawingml/2006/main">
          <a:softEdge rad="31750"/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Крестьянские (фермерские) хозяйства и индивидуальные предприниматели, всего 120</a:t>
          </a:r>
        </a:p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BF7E-B17A-45CD-A65E-3D0C6DD23E67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9506-D284-4CD9-B658-484A9E471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chart" Target="../charts/chart20.xml"/><Relationship Id="rId7" Type="http://schemas.openxmlformats.org/officeDocument/2006/relationships/image" Target="../media/image1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496944" cy="16002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0A7C35"/>
                </a:solidFill>
                <a:effectLst>
                  <a:outerShdw blurRad="50800" dist="38100" dir="2700000" algn="tl" rotWithShape="0">
                    <a:srgbClr val="0A7C35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ПРЕДВАРИТЕЛЬНЫЕ ИТОГИ ВСЕРОССИЙСКОЙ СЕЛЬСКОХОЗЯЙСТВЕННОЙ ПЕРЕПИСИ 2016 </a:t>
            </a:r>
            <a:endParaRPr lang="ru-RU" sz="2600" b="1" dirty="0">
              <a:solidFill>
                <a:srgbClr val="0A7C35"/>
              </a:solidFill>
              <a:effectLst>
                <a:outerShdw blurRad="50800" dist="38100" dir="2700000" algn="tl" rotWithShape="0">
                  <a:srgbClr val="0A7C35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136904" cy="8367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Территориальный орган Федеральной службы государственной статистики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Калининградской области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02-ОТДЕЛ СВОДНЫХ СТАТРАБОТ, СТАТИСТИКИ ТРУДА, ЖКХ, ОБРАЗОВАНИЯ, КУЛЬТУРЫ, СЕЛЬСКОГО ХОЗЯЙСТВА И ОКРУЖАЮЩЕЙ ПРИРОДНОЙ СРЕДЫ\01 АЛЕКСЕЕНКО\всхп 2016\всхп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57192"/>
            <a:ext cx="1513199" cy="1524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76200" dist="50800" dir="2700000" sx="102000" sy="102000" algn="tl" rotWithShape="0">
              <a:srgbClr val="0A7C35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Поголовье крупного рогатого скота на 1 июля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категориям хозяйств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(тыс.голов)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Картинки по запросу корова черно-бела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орова черно-бела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орова черно-бела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www.groni.ru/wp-content/uploads/2013/02/%D0%9F%D0%BE%D1%80%D0%BE%D0%B4%D1%8B-%D0%BA%D0%BE%D1%80%D0%BE%D0%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www.groni.ru/wp-content/uploads/2013/02/%D0%9F%D0%BE%D1%80%D0%BE%D0%B4%D1%8B-%D0%BA%D0%BE%D1%80%D0%BE%D0%B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67544" y="1484784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Поголовье свиней на 1 июля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категориям хозяйств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(тыс.голов)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340768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Поголовье овец и коз на  1 июля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категориям хозяйств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(тыс.голов)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484784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Поголовье птицы на 1 июля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категориям хозяйств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(тыс.голов)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78496" y="1412776"/>
          <a:ext cx="8785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822214" cy="1143000"/>
          </a:xfrm>
        </p:spPr>
        <p:txBody>
          <a:bodyPr>
            <a:normAutofit fontScale="90000"/>
          </a:bodyPr>
          <a:lstStyle/>
          <a:p>
            <a:pPr fontAlgn="b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Удельный вес регионов Северо-Западного Федерального округа по поголовью крупного рогатого скота  на 1 июля 2016 года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% от общего поголовья   крупного рогатого скота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хозяйствах  всех категорий СЗФО)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83568" y="1484784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3" descr="КОР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4221088"/>
            <a:ext cx="2778504" cy="1574485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43914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Удельный вес регионов Северо-Западного Федерального округа по поголовью свиней на 1 июля 2016 года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% от общего поголовья свиней в хозяйствах категорий СЗФО)</a:t>
            </a:r>
            <a:endParaRPr lang="ru-RU" sz="20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83568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3" descr="СВ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4149342"/>
            <a:ext cx="2577857" cy="1715446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Удельный вес регионов Северо-Западного Федерального округа по поголовью овец на 1 июля 2016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 % от общего поголовья овец в хозяйствах всех категорий СЗФО)</a:t>
            </a:r>
            <a:endParaRPr lang="ru-RU" sz="18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83568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3" descr="ОВЦ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365104"/>
            <a:ext cx="3114494" cy="1410051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Удельный вес регионов Северо-Западного Федерального округа по поголовью птицы всех видов  на 1 июля 2016 года    </a:t>
            </a:r>
            <a:r>
              <a:rPr lang="ru-RU" sz="2400" dirty="0" smtClean="0">
                <a:cs typeface="Times New Roman" pitchFamily="18" charset="0"/>
              </a:rPr>
              <a:t>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 % от общего поголовья птицы в хозяйствах всех категорий СЗФО)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55576" y="1412776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Содержимое 3" descr="кур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3933056"/>
            <a:ext cx="2362200" cy="1933575"/>
          </a:xfrm>
          <a:ln>
            <a:solidFill>
              <a:schemeClr val="accent3">
                <a:lumMod val="75000"/>
              </a:schemeClr>
            </a:solidFill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Новые направления в сельском хозяйстве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Калининградской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340768"/>
          <a:ext cx="36004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4048" y="1340768"/>
          <a:ext cx="34563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9512" y="4077072"/>
          <a:ext cx="36004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004048" y="4077072"/>
          <a:ext cx="35283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p39_AlexeenkoTA\Desktop\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708920"/>
            <a:ext cx="1152128" cy="101963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589240"/>
            <a:ext cx="1645683" cy="105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 descr="C:\Users\p39_AlexeenkoTA\Desktop\perepelka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733256"/>
            <a:ext cx="1331638" cy="9361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p39_AlexeenkoTA\Desktop\2441818832_aa89a2ffa2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2636912"/>
            <a:ext cx="1507018" cy="10081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7524328" y="17728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328" y="450912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44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Численность работников, занятых в сельскохозяйственном производстве  на1 июля 2016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(человек)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536" y="1556792"/>
          <a:ext cx="84249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3933056"/>
            <a:ext cx="41044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Хозяйства всех категорий, всего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7049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58162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сельскохозяйственных организаций (хозяйств) Калининградской области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Содержимое 23" descr="сх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2714643" cy="1600459"/>
          </a:xfrm>
          <a:ln>
            <a:noFill/>
          </a:ln>
          <a:effectLst>
            <a:outerShdw blurRad="50800" dist="38100" dir="2700000" algn="tl" rotWithShape="0">
              <a:schemeClr val="accent3">
                <a:lumMod val="40000"/>
                <a:lumOff val="60000"/>
                <a:alpha val="40000"/>
              </a:schemeClr>
            </a:outerShdw>
            <a:softEdge rad="127000"/>
          </a:effectLst>
        </p:spPr>
      </p:pic>
      <p:pic>
        <p:nvPicPr>
          <p:cNvPr id="11" name="Содержимое 10" descr="сх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42976" y="4071942"/>
            <a:ext cx="2714644" cy="1577776"/>
          </a:xfrm>
          <a:ln>
            <a:noFill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2643206" cy="159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2645962" cy="168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2" name="TextBox 21"/>
          <p:cNvSpPr txBox="1"/>
          <p:nvPr/>
        </p:nvSpPr>
        <p:spPr>
          <a:xfrm>
            <a:off x="1187624" y="2924944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Сельскохозяйственные организации 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509 единиц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364088" y="292494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Крестьянские (фермерские) хозяйства и индивидуальные  предприниматели </a:t>
            </a:r>
          </a:p>
          <a:p>
            <a:pPr algn="ctr" fontAlgn="t"/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1610 единиц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566124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Личные подсобные и другие индивидуальные хозяйства граждан </a:t>
            </a:r>
          </a:p>
          <a:p>
            <a:pPr algn="ctr" fontAlgn="t"/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107924 единицы</a:t>
            </a:r>
            <a:endParaRPr lang="ru-R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6096" y="5805265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Некоммерческие 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объединения граждан 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624 единицы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численности постоянных работников   сельскохозяйственных предприятиях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полу и возрасту на 1 июля 2016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(в  % от общей  численности  постоянных работников)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401616"/>
          <a:ext cx="48965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247456" y="1700808"/>
          <a:ext cx="48965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сельскохозяйственных организаций,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крестьянских (фермерских) хозяйств 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индивидуальных предпринимателей,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получавших субсидии (дотации) в 2015 году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(единиц)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1772816"/>
          <a:ext cx="82089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3501008"/>
            <a:ext cx="504056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организации, всего 89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4221088"/>
          <a:ext cx="85689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Картинки по запросу рыбная дерев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2132856"/>
            <a:ext cx="748883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общей земельной площади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категориям хозяйств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(в %  от общей площади всех хозяйств)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556792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Удельный вес используемых сельскохозяйственных угодий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сельскохозяйственных организациях (хозяйствах)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 % от общего числа угодий соответствующей категории хозяйств)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1412776"/>
          <a:ext cx="8201055" cy="459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4581128"/>
            <a:ext cx="194421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6288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6288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Посевная площадь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сельскохозяйственных культур под урожай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(тыс.га)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43608" y="1412776"/>
          <a:ext cx="7500990" cy="50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31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посевных площадей по видам сельскохозяйственных культур под урожай 2006 и 2016 годов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сельскохозяйственных организациях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 % от общей посевной площади организаций)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Картинки по запросу всхп2016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28596" y="3643314"/>
          <a:ext cx="71438" cy="7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07504" y="1700808"/>
          <a:ext cx="576064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203848" y="3356992"/>
          <a:ext cx="5832648" cy="326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7784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dirty="0" smtClean="0"/>
              <a:t>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посевных площадей по видам сельскохозяйственных культур под урожай 2006 и 2016 годов в крестьянских (фермерских) хозяйствах и у индивидуальных предпринимателей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общей посевной площади)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3140968"/>
          <a:ext cx="5760640" cy="33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03848" y="1772816"/>
          <a:ext cx="59401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196752"/>
          </a:xfrm>
        </p:spPr>
        <p:txBody>
          <a:bodyPr>
            <a:noAutofit/>
          </a:bodyPr>
          <a:lstStyle/>
          <a:p>
            <a:pPr fontAlgn="b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посевная площадь сельскохозяйственных культур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урожай 2016 года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регионам Северо-Западного Федерального округа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(тысяч гектаров, в хозяйствах всех категорий)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22084"/>
          <a:stretch>
            <a:fillRect/>
          </a:stretch>
        </p:blipFill>
        <p:spPr bwMode="auto">
          <a:xfrm>
            <a:off x="251520" y="1484784"/>
            <a:ext cx="8718041" cy="50945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285293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261,3 тыс. га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площадей многолетних насаждений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2006 и 2016 годах по категориям хозяйств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 % к общей площади многолетних насаждений)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Картинки по запросу рисунок сельского хозяй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Картинки по запросу рисунок сельского хозяй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Картинки по запросу рисунок сельского хозяй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Картинки по запросу рисунок сельского хозяй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Картинки по запросу рисунок сельского хозяйства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Картинки по запросу рисунок плодоводств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Картинки по запросу рисунок плодоводств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4" name="AutoShape 18" descr="Картинки по запросу рисунок плод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AutoShape 20" descr="Картинки по запросу рисунок плод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0" y="1052736"/>
          <a:ext cx="9144000" cy="266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3501008"/>
          <a:ext cx="9144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95936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552</Words>
  <Application>Microsoft Office PowerPoint</Application>
  <PresentationFormat>Экран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ПРЕДВАРИТЕЛЬНЫЕ ИТОГИ ВСЕРОССИЙСКОЙ СЕЛЬСКОХОЗЯЙСТВЕННОЙ ПЕРЕПИСИ 2016 </vt:lpstr>
      <vt:lpstr>Число сельскохозяйственных организаций (хозяйств) Калининградской области </vt:lpstr>
      <vt:lpstr>Структура общей земельной площади  по категориям хозяйств   (в %  от общей площади всех хозяйств)</vt:lpstr>
      <vt:lpstr>Удельный вес используемых сельскохозяйственных угодий  в сельскохозяйственных организациях (хозяйствах) (в % от общего числа угодий соответствующей категории хозяйств)</vt:lpstr>
      <vt:lpstr>Посевная площадь  сельскохозяйственных культур под урожай  (тыс.га)</vt:lpstr>
      <vt:lpstr>Структура посевных площадей по видам сельскохозяйственных культур под урожай 2006 и 2016 годов  в сельскохозяйственных организациях (в % от общей посевной площади организаций)</vt:lpstr>
      <vt:lpstr>Структура посевных площадей по видам сельскохозяйственных культур под урожай 2006 и 2016 годов в крестьянских (фермерских) хозяйствах и у индивидуальных предпринимателей  (в % от общей посевной площади)</vt:lpstr>
      <vt:lpstr>Общая посевная площадь сельскохозяйственных культур  под урожай 2016 года  по регионам Северо-Западного Федерального округа  (тысяч гектаров, в хозяйствах всех категорий) </vt:lpstr>
      <vt:lpstr> Структура площадей многолетних насаждений  в 2006 и 2016 годах по категориям хозяйств   (в % к общей площади многолетних насаждений)</vt:lpstr>
      <vt:lpstr>Поголовье крупного рогатого скота на 1 июля  по категориям хозяйств  (тыс.голов)</vt:lpstr>
      <vt:lpstr>Поголовье свиней на 1 июля  по категориям хозяйств  (тыс.голов)</vt:lpstr>
      <vt:lpstr>Поголовье овец и коз на  1 июля  по категориям хозяйств  (тыс.голов)</vt:lpstr>
      <vt:lpstr>Поголовье птицы на 1 июля  по категориям хозяйств  (тыс.голов)</vt:lpstr>
      <vt:lpstr>Удельный вес регионов Северо-Западного Федерального округа по поголовью крупного рогатого скота  на 1 июля 2016 года  (в % от общего поголовья   крупного рогатого скота  в хозяйствах  всех категорий СЗФО)</vt:lpstr>
      <vt:lpstr>Удельный вес регионов Северо-Западного Федерального округа по поголовью свиней на 1 июля 2016 года  (в % от общего поголовья свиней в хозяйствах категорий СЗФО)</vt:lpstr>
      <vt:lpstr>Удельный вес регионов Северо-Западного Федерального округа по поголовью овец на 1 июля 2016  (в % от общего поголовья овец в хозяйствах всех категорий СЗФО)</vt:lpstr>
      <vt:lpstr>Удельный вес регионов Северо-Западного Федерального округа по поголовью птицы всех видов  на 1 июля 2016 года                                                          (в % от общего поголовья птицы в хозяйствах всех категорий СЗФО)</vt:lpstr>
      <vt:lpstr>Новые направления в сельском хозяйстве  Калининградской области</vt:lpstr>
      <vt:lpstr>Численность работников, занятых в сельскохозяйственном производстве  на1 июля 2016 года  (человек) </vt:lpstr>
      <vt:lpstr>Структура численности постоянных работников   сельскохозяйственных предприятиях  по  полу и возрасту на 1 июля 2016  (в  % от общей  численности  постоянных работников)</vt:lpstr>
      <vt:lpstr>Число сельскохозяйственных организаций,  крестьянских (фермерских) хозяйств и  индивидуальных предпринимателей,  получавших субсидии (дотации) в 2015 году (единиц)</vt:lpstr>
      <vt:lpstr>Слайд 22</vt:lpstr>
    </vt:vector>
  </TitlesOfParts>
  <Company>Калининградстат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p39_FedorovaLV</dc:creator>
  <cp:lastModifiedBy>p39_AlexeenkoTA</cp:lastModifiedBy>
  <cp:revision>583</cp:revision>
  <dcterms:created xsi:type="dcterms:W3CDTF">2018-03-19T07:47:23Z</dcterms:created>
  <dcterms:modified xsi:type="dcterms:W3CDTF">2018-06-18T12:49:02Z</dcterms:modified>
</cp:coreProperties>
</file>