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67" r:id="rId2"/>
    <p:sldId id="280" r:id="rId3"/>
    <p:sldId id="319" r:id="rId4"/>
    <p:sldId id="317" r:id="rId5"/>
    <p:sldId id="320" r:id="rId6"/>
    <p:sldId id="322" r:id="rId7"/>
    <p:sldId id="323" r:id="rId8"/>
    <p:sldId id="328" r:id="rId9"/>
    <p:sldId id="325" r:id="rId10"/>
    <p:sldId id="321" r:id="rId11"/>
    <p:sldId id="327" r:id="rId12"/>
    <p:sldId id="32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42" userDrawn="1">
          <p15:clr>
            <a:srgbClr val="A4A3A4"/>
          </p15:clr>
        </p15:guide>
        <p15:guide id="4" pos="1277" userDrawn="1">
          <p15:clr>
            <a:srgbClr val="A4A3A4"/>
          </p15:clr>
        </p15:guide>
        <p15:guide id="6" pos="234" userDrawn="1">
          <p15:clr>
            <a:srgbClr val="A4A3A4"/>
          </p15:clr>
        </p15:guide>
        <p15:guide id="7" orient="horz" pos="39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32E"/>
    <a:srgbClr val="DA0000"/>
    <a:srgbClr val="334286"/>
    <a:srgbClr val="FFD365"/>
    <a:srgbClr val="E1D473"/>
    <a:srgbClr val="E1002B"/>
    <a:srgbClr val="0062BA"/>
    <a:srgbClr val="A21630"/>
    <a:srgbClr val="FFA733"/>
    <a:srgbClr val="D0000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03447BB-5D67-496B-8E87-E561075AD55C}" styleName="Темный стиль 1 —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2" autoAdjust="0"/>
    <p:restoredTop sz="96395" autoAdjust="0"/>
  </p:normalViewPr>
  <p:slideViewPr>
    <p:cSldViewPr snapToGrid="0" snapToObjects="1">
      <p:cViewPr>
        <p:scale>
          <a:sx n="80" d="100"/>
          <a:sy n="80" d="100"/>
        </p:scale>
        <p:origin x="-906" y="-336"/>
      </p:cViewPr>
      <p:guideLst>
        <p:guide orient="horz" pos="142"/>
        <p:guide orient="horz" pos="3906"/>
        <p:guide pos="1277"/>
        <p:guide pos="2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6ED47-C479-9645-8FB6-2E7F4DD2862E}" type="datetimeFigureOut">
              <a:rPr lang="ru-RU" smtClean="0"/>
              <a:pPr/>
              <a:t>30.12.2020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EC475-6065-984E-8A7B-A4F90A032B8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520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выглядит как сидит, дисплей, компьютер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5DDD05CB-2E66-FE41-B90C-3BED6168EC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9" t="6771" r="65" b="10382"/>
          <a:stretch/>
        </p:blipFill>
        <p:spPr>
          <a:xfrm>
            <a:off x="0" y="-1"/>
            <a:ext cx="12191999" cy="686358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E226F7B9-62D5-2742-9B27-DE7A734B57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68927" y="1295163"/>
            <a:ext cx="838739" cy="9837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97C47BF-43EF-F942-8B55-90BCB0808BB2}"/>
              </a:ext>
            </a:extLst>
          </p:cNvPr>
          <p:cNvSpPr txBox="1"/>
          <p:nvPr userDrawn="1"/>
        </p:nvSpPr>
        <p:spPr>
          <a:xfrm>
            <a:off x="1807068" y="2404122"/>
            <a:ext cx="4381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ФЕДЕРАЛЬНАЯ СЛУЖБА</a:t>
            </a:r>
          </a:p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ГОСУДАРСТВЕННОЙ СТАТИСТИКИ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1AF1070-B945-8D4C-899C-993073D726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486" y="3845860"/>
            <a:ext cx="486081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ru-RU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800" dirty="0" smtClean="0"/>
            </a:lvl2pPr>
            <a:lvl3pPr>
              <a:defRPr lang="ru-RU" sz="1800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marL="0" lvl="0"/>
            <a:r>
              <a:rPr lang="ru-RU" dirty="0"/>
              <a:t>Образец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xmlns="" id="{DD92C87E-2341-274B-BF52-A5D44F5B38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88025" y="5527407"/>
            <a:ext cx="5565775" cy="4006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 indent="0">
              <a:buNone/>
              <a:defRPr lang="ru-RU" smtClean="0">
                <a:solidFill>
                  <a:srgbClr val="C00000"/>
                </a:solidFill>
                <a:latin typeface="Arial"/>
                <a:cs typeface="Arial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12700" lvl="0">
              <a:spcBef>
                <a:spcPts val="100"/>
              </a:spcBef>
            </a:pPr>
            <a:r>
              <a:rPr lang="ru-RU" dirty="0"/>
              <a:t>Образец текста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C0E2B938-342D-8049-8714-0DBDEFB7B8E6}"/>
              </a:ext>
            </a:extLst>
          </p:cNvPr>
          <p:cNvGrpSpPr/>
          <p:nvPr userDrawn="1"/>
        </p:nvGrpSpPr>
        <p:grpSpPr>
          <a:xfrm>
            <a:off x="11456590" y="4641508"/>
            <a:ext cx="494109" cy="499100"/>
            <a:chOff x="9699205" y="5186438"/>
            <a:chExt cx="440055" cy="444500"/>
          </a:xfrm>
        </p:grpSpPr>
        <p:sp>
          <p:nvSpPr>
            <p:cNvPr id="35" name="object 16">
              <a:extLst>
                <a:ext uri="{FF2B5EF4-FFF2-40B4-BE49-F238E27FC236}">
                  <a16:creationId xmlns:a16="http://schemas.microsoft.com/office/drawing/2014/main" xmlns="" id="{C1AF891F-E358-354D-8AE1-626631524F42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xmlns="" id="{3EAFB859-847C-C54D-A042-FD8F8AE9C64B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197573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xmlns="" id="{6BCF7F52-C500-194A-8FDB-1C45B1890E62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xmlns="" id="{505DA8AD-1619-444D-90B9-AB4F90627F8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000124" y="1687112"/>
            <a:ext cx="3362326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8335564" y="1687112"/>
            <a:ext cx="3362326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4668439" y="1687112"/>
            <a:ext cx="3362326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0708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в ноутбук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">
            <a:extLst>
              <a:ext uri="{FF2B5EF4-FFF2-40B4-BE49-F238E27FC236}">
                <a16:creationId xmlns:a16="http://schemas.microsoft.com/office/drawing/2014/main" xmlns="" id="{A32F654B-2BB9-1146-B60D-BED70D67F881}"/>
              </a:ext>
            </a:extLst>
          </p:cNvPr>
          <p:cNvSpPr/>
          <p:nvPr userDrawn="1"/>
        </p:nvSpPr>
        <p:spPr>
          <a:xfrm>
            <a:off x="0" y="1577061"/>
            <a:ext cx="8089900" cy="3878316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B740BA1-D2FE-8242-869F-79EFEB1D24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52" t="5550" r="23733" b="2428"/>
          <a:stretch/>
        </p:blipFill>
        <p:spPr>
          <a:xfrm>
            <a:off x="5844746" y="843939"/>
            <a:ext cx="6347254" cy="4943819"/>
          </a:xfrm>
          <a:prstGeom prst="rect">
            <a:avLst/>
          </a:prstGeom>
        </p:spPr>
      </p:pic>
      <p:sp>
        <p:nvSpPr>
          <p:cNvPr id="4" name="Рисунок 3">
            <a:extLst>
              <a:ext uri="{FF2B5EF4-FFF2-40B4-BE49-F238E27FC236}">
                <a16:creationId xmlns:a16="http://schemas.microsoft.com/office/drawing/2014/main" xmlns="" id="{480833B5-F2B5-764F-89E3-8D464F7B36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95475" y="1155502"/>
            <a:ext cx="5296525" cy="397619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358566" y="1684750"/>
            <a:ext cx="5862352" cy="3188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object 7">
            <a:extLst>
              <a:ext uri="{FF2B5EF4-FFF2-40B4-BE49-F238E27FC236}">
                <a16:creationId xmlns:a16="http://schemas.microsoft.com/office/drawing/2014/main" xmlns="" id="{515B5E40-509C-674A-A0CE-A82644D303E5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Текст 17">
            <a:extLst>
              <a:ext uri="{FF2B5EF4-FFF2-40B4-BE49-F238E27FC236}">
                <a16:creationId xmlns:a16="http://schemas.microsoft.com/office/drawing/2014/main" xmlns="" id="{0C35332F-46F8-0546-995C-37C104CAD13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832274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1C1F4E9-1C6C-1B44-8008-50554A2853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803189"/>
            <a:ext cx="5931243" cy="518962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443882" y="1766887"/>
            <a:ext cx="5339662" cy="332422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object 7">
            <a:extLst>
              <a:ext uri="{FF2B5EF4-FFF2-40B4-BE49-F238E27FC236}">
                <a16:creationId xmlns:a16="http://schemas.microsoft.com/office/drawing/2014/main" xmlns="" id="{6C49A229-F120-BD44-8911-B70221A59A36}"/>
              </a:ext>
            </a:extLst>
          </p:cNvPr>
          <p:cNvSpPr/>
          <p:nvPr userDrawn="1"/>
        </p:nvSpPr>
        <p:spPr>
          <a:xfrm>
            <a:off x="0" y="1538807"/>
            <a:ext cx="259491" cy="371838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201125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текс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1C1F4E9-1C6C-1B44-8008-50554A2853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2047" y="1289167"/>
            <a:ext cx="5506072" cy="42796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443882" y="1289168"/>
            <a:ext cx="5339662" cy="427966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xmlns="" id="{C4CAAF58-D51D-2F45-BC38-B4EAB0CFADC2}"/>
              </a:ext>
            </a:extLst>
          </p:cNvPr>
          <p:cNvSpPr/>
          <p:nvPr userDrawn="1"/>
        </p:nvSpPr>
        <p:spPr>
          <a:xfrm>
            <a:off x="5671752" y="1289166"/>
            <a:ext cx="259491" cy="4279663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r>
              <a:rPr lang="ru-RU" dirty="0"/>
              <a:t> </a:t>
            </a:r>
            <a:endParaRPr dirty="0"/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xmlns="" id="{B780F91E-59E4-7E41-8159-0A9695B37680}"/>
              </a:ext>
            </a:extLst>
          </p:cNvPr>
          <p:cNvSpPr/>
          <p:nvPr userDrawn="1"/>
        </p:nvSpPr>
        <p:spPr>
          <a:xfrm>
            <a:off x="0" y="1289165"/>
            <a:ext cx="259491" cy="4279663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r>
              <a:rPr lang="ru-RU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246595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изображения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1C1F4E9-1C6C-1B44-8008-50554A2853D5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" y="867918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5745892" y="1569806"/>
            <a:ext cx="6037652" cy="371838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xmlns="" id="{B9A9E15C-3FB6-A548-B181-7143DD44330D}"/>
              </a:ext>
            </a:extLst>
          </p:cNvPr>
          <p:cNvSpPr/>
          <p:nvPr userDrawn="1"/>
        </p:nvSpPr>
        <p:spPr>
          <a:xfrm>
            <a:off x="4997057" y="1569805"/>
            <a:ext cx="259491" cy="371838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xmlns="" id="{0ADFD737-0167-A84C-B53A-A3E2BDFC439C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2497868" y="867918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xmlns="" id="{BA995731-197A-2943-ACA8-4659E7D0E367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0" y="3362954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2" name="Рисунок 2">
            <a:extLst>
              <a:ext uri="{FF2B5EF4-FFF2-40B4-BE49-F238E27FC236}">
                <a16:creationId xmlns:a16="http://schemas.microsoft.com/office/drawing/2014/main" xmlns="" id="{095DDF4D-5A25-9F40-9557-8ED2090DC538}"/>
              </a:ext>
            </a:extLst>
          </p:cNvPr>
          <p:cNvSpPr>
            <a:spLocks noGrp="1" noChangeAspect="1"/>
          </p:cNvSpPr>
          <p:nvPr userDrawn="1">
            <p:ph type="pic" sz="quarter" idx="15"/>
          </p:nvPr>
        </p:nvSpPr>
        <p:spPr>
          <a:xfrm>
            <a:off x="2497868" y="3362954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1173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слайд под таблиц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xmlns="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Текст 17">
            <a:extLst>
              <a:ext uri="{FF2B5EF4-FFF2-40B4-BE49-F238E27FC236}">
                <a16:creationId xmlns:a16="http://schemas.microsoft.com/office/drawing/2014/main" xmlns="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19180736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xmlns="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Текст 17">
            <a:extLst>
              <a:ext uri="{FF2B5EF4-FFF2-40B4-BE49-F238E27FC236}">
                <a16:creationId xmlns:a16="http://schemas.microsoft.com/office/drawing/2014/main" xmlns="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244795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0560CFF3-0F6B-EE47-8233-2752BA7C190C}"/>
              </a:ext>
            </a:extLst>
          </p:cNvPr>
          <p:cNvSpPr/>
          <p:nvPr userDrawn="1"/>
        </p:nvSpPr>
        <p:spPr>
          <a:xfrm>
            <a:off x="0" y="1705727"/>
            <a:ext cx="12192000" cy="4492997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dirty="0">
              <a:highlight>
                <a:srgbClr val="345074"/>
              </a:highlight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8" name="object 7">
            <a:extLst>
              <a:ext uri="{FF2B5EF4-FFF2-40B4-BE49-F238E27FC236}">
                <a16:creationId xmlns:a16="http://schemas.microsoft.com/office/drawing/2014/main" xmlns="" id="{2E9797C7-8447-7949-8633-B9C1F8C8B7D2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Текст 17">
            <a:extLst>
              <a:ext uri="{FF2B5EF4-FFF2-40B4-BE49-F238E27FC236}">
                <a16:creationId xmlns:a16="http://schemas.microsoft.com/office/drawing/2014/main" xmlns="" id="{65282F85-5E1C-A643-B6D1-764B9457ED35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404907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FBDE76DB-A8FB-674B-86CB-3C735C2794DB}"/>
              </a:ext>
            </a:extLst>
          </p:cNvPr>
          <p:cNvSpPr/>
          <p:nvPr userDrawn="1"/>
        </p:nvSpPr>
        <p:spPr>
          <a:xfrm>
            <a:off x="0" y="1473035"/>
            <a:ext cx="12192000" cy="5384966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dirty="0">
              <a:highlight>
                <a:srgbClr val="345074"/>
              </a:highlight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6" name="object 7">
            <a:extLst>
              <a:ext uri="{FF2B5EF4-FFF2-40B4-BE49-F238E27FC236}">
                <a16:creationId xmlns:a16="http://schemas.microsoft.com/office/drawing/2014/main" xmlns="" id="{D6E06661-EB7F-9A4F-ABE0-E508C3AF0496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Текст 17">
            <a:extLst>
              <a:ext uri="{FF2B5EF4-FFF2-40B4-BE49-F238E27FC236}">
                <a16:creationId xmlns:a16="http://schemas.microsoft.com/office/drawing/2014/main" xmlns="" id="{BA39ABDA-F5E8-8E4A-9F54-A6F49EE67CC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408594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6F2A08B-66B9-5F42-9C20-4975C2E6BB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9" r="23284"/>
          <a:stretch/>
        </p:blipFill>
        <p:spPr>
          <a:xfrm>
            <a:off x="12699" y="-1"/>
            <a:ext cx="5532724" cy="6848977"/>
          </a:xfrm>
          <a:prstGeom prst="rect">
            <a:avLst/>
          </a:prstGeom>
        </p:spPr>
      </p:pic>
      <p:sp>
        <p:nvSpPr>
          <p:cNvPr id="12" name="object 6">
            <a:extLst>
              <a:ext uri="{FF2B5EF4-FFF2-40B4-BE49-F238E27FC236}">
                <a16:creationId xmlns:a16="http://schemas.microsoft.com/office/drawing/2014/main" xmlns="" id="{01840757-1A8F-8940-BE11-7CD26EE44EBD}"/>
              </a:ext>
            </a:extLst>
          </p:cNvPr>
          <p:cNvSpPr/>
          <p:nvPr userDrawn="1"/>
        </p:nvSpPr>
        <p:spPr>
          <a:xfrm>
            <a:off x="0" y="4380"/>
            <a:ext cx="5532724" cy="6853620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  <a:alpha val="57000"/>
                </a:schemeClr>
              </a:gs>
              <a:gs pos="100000">
                <a:schemeClr val="tx2">
                  <a:lumMod val="50000"/>
                  <a:alpha val="48000"/>
                </a:schemeClr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xmlns="" id="{4F1E6446-080F-6744-BA0A-A2185B987FC3}"/>
              </a:ext>
            </a:extLst>
          </p:cNvPr>
          <p:cNvSpPr/>
          <p:nvPr userDrawn="1"/>
        </p:nvSpPr>
        <p:spPr>
          <a:xfrm>
            <a:off x="-395" y="9023"/>
            <a:ext cx="5545817" cy="1299364"/>
          </a:xfrm>
          <a:prstGeom prst="rect">
            <a:avLst/>
          </a:prstGeom>
          <a:blipFill dpi="0" rotWithShape="1">
            <a:blip r:embed="rId3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3">
            <a:extLst>
              <a:ext uri="{FF2B5EF4-FFF2-40B4-BE49-F238E27FC236}">
                <a16:creationId xmlns:a16="http://schemas.microsoft.com/office/drawing/2014/main" xmlns="" id="{FF746D93-968B-0A4F-9742-5AFBFB36E8A1}"/>
              </a:ext>
            </a:extLst>
          </p:cNvPr>
          <p:cNvSpPr/>
          <p:nvPr userDrawn="1"/>
        </p:nvSpPr>
        <p:spPr>
          <a:xfrm>
            <a:off x="12698" y="5558636"/>
            <a:ext cx="5532724" cy="1299364"/>
          </a:xfrm>
          <a:prstGeom prst="rect">
            <a:avLst/>
          </a:prstGeom>
          <a:blipFill dpi="0" rotWithShape="1">
            <a:blip r:embed="rId3" cstate="print">
              <a:alphaModFix amt="39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A8F43CCF-0C8C-B749-9C98-DED4A3D4F3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4964DB4B-B7EC-3D47-A179-1426679A7A13}"/>
              </a:ext>
            </a:extLst>
          </p:cNvPr>
          <p:cNvGrpSpPr/>
          <p:nvPr userDrawn="1"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5" name="object 16">
              <a:extLst>
                <a:ext uri="{FF2B5EF4-FFF2-40B4-BE49-F238E27FC236}">
                  <a16:creationId xmlns:a16="http://schemas.microsoft.com/office/drawing/2014/main" xmlns="" id="{9E747D6A-7EA4-7342-BF64-4108572BCA2F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7">
              <a:extLst>
                <a:ext uri="{FF2B5EF4-FFF2-40B4-BE49-F238E27FC236}">
                  <a16:creationId xmlns:a16="http://schemas.microsoft.com/office/drawing/2014/main" xmlns="" id="{2FD602E7-D3D4-E74F-A1CD-F4B66EB3A131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7">
            <a:extLst>
              <a:ext uri="{FF2B5EF4-FFF2-40B4-BE49-F238E27FC236}">
                <a16:creationId xmlns:a16="http://schemas.microsoft.com/office/drawing/2014/main" xmlns="" id="{779541B8-14F7-6144-BB99-31217AC29512}"/>
              </a:ext>
            </a:extLst>
          </p:cNvPr>
          <p:cNvSpPr/>
          <p:nvPr userDrawn="1"/>
        </p:nvSpPr>
        <p:spPr>
          <a:xfrm>
            <a:off x="5087275" y="1308387"/>
            <a:ext cx="459073" cy="4250249"/>
          </a:xfrm>
          <a:custGeom>
            <a:avLst/>
            <a:gdLst/>
            <a:ahLst/>
            <a:cxnLst/>
            <a:rect l="l" t="t" r="r" b="b"/>
            <a:pathLst>
              <a:path w="405764" h="3338195">
                <a:moveTo>
                  <a:pt x="405536" y="3337890"/>
                </a:moveTo>
                <a:lnTo>
                  <a:pt x="0" y="3337890"/>
                </a:lnTo>
                <a:lnTo>
                  <a:pt x="0" y="0"/>
                </a:lnTo>
                <a:lnTo>
                  <a:pt x="405536" y="0"/>
                </a:lnTo>
                <a:lnTo>
                  <a:pt x="405536" y="333789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10EB0EF1-D970-7241-BD5D-AE63BD22BB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51875" y="105218"/>
            <a:ext cx="917338" cy="107589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777D55F-3E95-904E-BFBB-D0759B65BA24}"/>
              </a:ext>
            </a:extLst>
          </p:cNvPr>
          <p:cNvSpPr txBox="1"/>
          <p:nvPr userDrawn="1"/>
        </p:nvSpPr>
        <p:spPr>
          <a:xfrm>
            <a:off x="1741233" y="457347"/>
            <a:ext cx="3831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ФЕДЕРАЛЬНАЯ СЛУЖБА</a:t>
            </a:r>
          </a:p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ГОСУДАРСТВЕННОЙ СТАТИСТИКИ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xmlns="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0600" y="1400375"/>
            <a:ext cx="3937000" cy="398780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29728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6"/>
          <p:cNvSpPr/>
          <p:nvPr userDrawn="1"/>
        </p:nvSpPr>
        <p:spPr>
          <a:xfrm>
            <a:off x="4964" y="5137"/>
            <a:ext cx="5557600" cy="6845833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sz="2111"/>
          </a:p>
        </p:txBody>
      </p:sp>
      <p:sp>
        <p:nvSpPr>
          <p:cNvPr id="15" name="object 7"/>
          <p:cNvSpPr/>
          <p:nvPr userDrawn="1"/>
        </p:nvSpPr>
        <p:spPr>
          <a:xfrm>
            <a:off x="5086749" y="1410097"/>
            <a:ext cx="475816" cy="4035914"/>
          </a:xfrm>
          <a:custGeom>
            <a:avLst/>
            <a:gdLst/>
            <a:ahLst/>
            <a:cxnLst/>
            <a:rect l="l" t="t" r="r" b="b"/>
            <a:pathLst>
              <a:path w="405764" h="3338195">
                <a:moveTo>
                  <a:pt x="405536" y="3337890"/>
                </a:moveTo>
                <a:lnTo>
                  <a:pt x="0" y="3337890"/>
                </a:lnTo>
                <a:lnTo>
                  <a:pt x="0" y="0"/>
                </a:lnTo>
                <a:lnTo>
                  <a:pt x="405536" y="0"/>
                </a:lnTo>
                <a:lnTo>
                  <a:pt x="405536" y="333789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sz="2111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A8F43CCF-0C8C-B749-9C98-DED4A3D4F3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xmlns="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0600" y="1400375"/>
            <a:ext cx="3937000" cy="398780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11697890" y="5699624"/>
            <a:ext cx="494109" cy="499100"/>
            <a:chOff x="11697890" y="5699624"/>
            <a:chExt cx="494109" cy="499100"/>
          </a:xfrm>
        </p:grpSpPr>
        <p:sp>
          <p:nvSpPr>
            <p:cNvPr id="24" name="object 16">
              <a:extLst>
                <a:ext uri="{FF2B5EF4-FFF2-40B4-BE49-F238E27FC236}">
                  <a16:creationId xmlns:a16="http://schemas.microsoft.com/office/drawing/2014/main" xmlns="" id="{9E747D6A-7EA4-7342-BF64-4108572BCA2F}"/>
                </a:ext>
              </a:extLst>
            </p:cNvPr>
            <p:cNvSpPr/>
            <p:nvPr/>
          </p:nvSpPr>
          <p:spPr>
            <a:xfrm>
              <a:off x="11697890" y="5699624"/>
              <a:ext cx="494109" cy="4991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7">
              <a:extLst>
                <a:ext uri="{FF2B5EF4-FFF2-40B4-BE49-F238E27FC236}">
                  <a16:creationId xmlns:a16="http://schemas.microsoft.com/office/drawing/2014/main" xmlns="" id="{2FD602E7-D3D4-E74F-A1CD-F4B66EB3A131}"/>
                </a:ext>
              </a:extLst>
            </p:cNvPr>
            <p:cNvSpPr/>
            <p:nvPr/>
          </p:nvSpPr>
          <p:spPr>
            <a:xfrm>
              <a:off x="11877612" y="5818578"/>
              <a:ext cx="153579" cy="288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4078896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k object 16">
            <a:extLst>
              <a:ext uri="{FF2B5EF4-FFF2-40B4-BE49-F238E27FC236}">
                <a16:creationId xmlns:a16="http://schemas.microsoft.com/office/drawing/2014/main" xmlns="" id="{D8863855-8BDF-4E45-809B-F11F7FD06B41}"/>
              </a:ext>
            </a:extLst>
          </p:cNvPr>
          <p:cNvSpPr/>
          <p:nvPr userDrawn="1"/>
        </p:nvSpPr>
        <p:spPr>
          <a:xfrm>
            <a:off x="-1" y="1894302"/>
            <a:ext cx="7035799" cy="3069396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162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 descr="Изображение выглядит как внутренний, потолок, окно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DBF9D9E1-A88A-4140-990C-66A04C293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302" b="3491"/>
          <a:stretch/>
        </p:blipFill>
        <p:spPr>
          <a:xfrm>
            <a:off x="497237" y="779143"/>
            <a:ext cx="6084007" cy="5001525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xmlns="" id="{4DC73FA9-CFCC-4349-9EBF-D22E76F9EBCE}"/>
              </a:ext>
            </a:extLst>
          </p:cNvPr>
          <p:cNvSpPr/>
          <p:nvPr userDrawn="1"/>
        </p:nvSpPr>
        <p:spPr>
          <a:xfrm>
            <a:off x="497236" y="777912"/>
            <a:ext cx="6084007" cy="5001525"/>
          </a:xfrm>
          <a:prstGeom prst="rect">
            <a:avLst/>
          </a:prstGeom>
          <a:solidFill>
            <a:srgbClr val="0051B2">
              <a:alpha val="44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FD3DD10-149B-3C4C-814A-672DF38151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871" y="3493453"/>
            <a:ext cx="5611369" cy="2340163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91EFDB1-31C8-A24D-B7A0-047D82885C57}"/>
              </a:ext>
            </a:extLst>
          </p:cNvPr>
          <p:cNvCxnSpPr>
            <a:cxnSpLocks/>
          </p:cNvCxnSpPr>
          <p:nvPr userDrawn="1"/>
        </p:nvCxnSpPr>
        <p:spPr>
          <a:xfrm>
            <a:off x="832990" y="839824"/>
            <a:ext cx="0" cy="4993792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9C8250D7-700B-E84D-8FE4-305D47C9E91B}"/>
              </a:ext>
            </a:extLst>
          </p:cNvPr>
          <p:cNvCxnSpPr>
            <a:cxnSpLocks/>
          </p:cNvCxnSpPr>
          <p:nvPr userDrawn="1"/>
        </p:nvCxnSpPr>
        <p:spPr>
          <a:xfrm>
            <a:off x="4429192" y="777912"/>
            <a:ext cx="0" cy="2703618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7E7D69D9-1F8F-FA49-A200-B39D17A9DE68}"/>
              </a:ext>
            </a:extLst>
          </p:cNvPr>
          <p:cNvCxnSpPr>
            <a:cxnSpLocks/>
          </p:cNvCxnSpPr>
          <p:nvPr userDrawn="1"/>
        </p:nvCxnSpPr>
        <p:spPr>
          <a:xfrm>
            <a:off x="2251618" y="2244553"/>
            <a:ext cx="0" cy="12489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C58F501F-69CE-BA47-A198-563B3F244258}"/>
              </a:ext>
            </a:extLst>
          </p:cNvPr>
          <p:cNvSpPr/>
          <p:nvPr userDrawn="1"/>
        </p:nvSpPr>
        <p:spPr>
          <a:xfrm>
            <a:off x="753018" y="4896194"/>
            <a:ext cx="170334" cy="17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B797CEC3-3C0E-BF40-A6EC-9734EEE77799}"/>
              </a:ext>
            </a:extLst>
          </p:cNvPr>
          <p:cNvSpPr/>
          <p:nvPr userDrawn="1"/>
        </p:nvSpPr>
        <p:spPr>
          <a:xfrm>
            <a:off x="2162718" y="3422994"/>
            <a:ext cx="170334" cy="17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84B4724E-B60A-954B-8A4E-FA9A7CE72886}"/>
              </a:ext>
            </a:extLst>
          </p:cNvPr>
          <p:cNvSpPr/>
          <p:nvPr userDrawn="1"/>
        </p:nvSpPr>
        <p:spPr>
          <a:xfrm>
            <a:off x="4347118" y="692494"/>
            <a:ext cx="170334" cy="17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xmlns="" id="{041657FF-1B3C-C242-ADB0-148F6CA9EF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1579" y="1801607"/>
            <a:ext cx="4272892" cy="3070225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ts val="5200"/>
              </a:lnSpc>
              <a:buNone/>
              <a:defRPr sz="5000">
                <a:solidFill>
                  <a:srgbClr val="E100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0" name="object 16">
            <a:extLst>
              <a:ext uri="{FF2B5EF4-FFF2-40B4-BE49-F238E27FC236}">
                <a16:creationId xmlns:a16="http://schemas.microsoft.com/office/drawing/2014/main" xmlns="" id="{60D482BB-06C7-7D43-A4B6-067B00C7448E}"/>
              </a:ext>
            </a:extLst>
          </p:cNvPr>
          <p:cNvSpPr/>
          <p:nvPr/>
        </p:nvSpPr>
        <p:spPr>
          <a:xfrm>
            <a:off x="7291579" y="5280337"/>
            <a:ext cx="494109" cy="499100"/>
          </a:xfrm>
          <a:custGeom>
            <a:avLst/>
            <a:gdLst/>
            <a:ahLst/>
            <a:cxnLst/>
            <a:rect l="l" t="t" r="r" b="b"/>
            <a:pathLst>
              <a:path w="440054" h="444500">
                <a:moveTo>
                  <a:pt x="0" y="0"/>
                </a:moveTo>
                <a:lnTo>
                  <a:pt x="439940" y="0"/>
                </a:lnTo>
                <a:lnTo>
                  <a:pt x="439940" y="444118"/>
                </a:lnTo>
                <a:lnTo>
                  <a:pt x="0" y="444118"/>
                </a:lnTo>
                <a:lnTo>
                  <a:pt x="0" y="0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7">
            <a:extLst>
              <a:ext uri="{FF2B5EF4-FFF2-40B4-BE49-F238E27FC236}">
                <a16:creationId xmlns:a16="http://schemas.microsoft.com/office/drawing/2014/main" xmlns="" id="{DDF917D5-710B-2741-B703-C610905EA05E}"/>
              </a:ext>
            </a:extLst>
          </p:cNvPr>
          <p:cNvSpPr/>
          <p:nvPr/>
        </p:nvSpPr>
        <p:spPr>
          <a:xfrm>
            <a:off x="7471301" y="5399291"/>
            <a:ext cx="153579" cy="288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620817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очны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внутренний, сталь, сидит, большой&#10;&#10;Автоматически созданное описание">
            <a:extLst>
              <a:ext uri="{FF2B5EF4-FFF2-40B4-BE49-F238E27FC236}">
                <a16:creationId xmlns:a16="http://schemas.microsoft.com/office/drawing/2014/main" xmlns="" id="{59921AD6-BEED-C345-94DF-5CEF17415C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" r="-65" b="17728"/>
          <a:stretch/>
        </p:blipFill>
        <p:spPr>
          <a:xfrm>
            <a:off x="1" y="9644"/>
            <a:ext cx="12191999" cy="686358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D43F7883-713A-5147-9DF0-FE09901D61FC}"/>
              </a:ext>
            </a:extLst>
          </p:cNvPr>
          <p:cNvSpPr/>
          <p:nvPr userDrawn="1"/>
        </p:nvSpPr>
        <p:spPr>
          <a:xfrm>
            <a:off x="0" y="-1"/>
            <a:ext cx="12192000" cy="6882878"/>
          </a:xfrm>
          <a:prstGeom prst="rect">
            <a:avLst/>
          </a:prstGeom>
          <a:solidFill>
            <a:srgbClr val="0051B2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25400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xmlns="" id="{27816AD4-2F7A-1A4B-81F5-AB004BF47F0F}"/>
              </a:ext>
            </a:extLst>
          </p:cNvPr>
          <p:cNvSpPr/>
          <p:nvPr userDrawn="1"/>
        </p:nvSpPr>
        <p:spPr>
          <a:xfrm>
            <a:off x="159532" y="1777703"/>
            <a:ext cx="3573395" cy="2497487"/>
          </a:xfrm>
          <a:custGeom>
            <a:avLst/>
            <a:gdLst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66570"/>
              <a:gd name="connsiteY0" fmla="*/ 0 h 1059877"/>
              <a:gd name="connsiteX1" fmla="*/ 1041400 w 1166570"/>
              <a:gd name="connsiteY1" fmla="*/ 977900 h 1059877"/>
              <a:gd name="connsiteX2" fmla="*/ 1147797 w 1166570"/>
              <a:gd name="connsiteY2" fmla="*/ 1004469 h 1059877"/>
              <a:gd name="connsiteX0" fmla="*/ 0 w 1210622"/>
              <a:gd name="connsiteY0" fmla="*/ 0 h 1014511"/>
              <a:gd name="connsiteX1" fmla="*/ 1041400 w 1210622"/>
              <a:gd name="connsiteY1" fmla="*/ 977900 h 1014511"/>
              <a:gd name="connsiteX2" fmla="*/ 1208391 w 1210622"/>
              <a:gd name="connsiteY2" fmla="*/ 822778 h 101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0622" h="1014511">
                <a:moveTo>
                  <a:pt x="0" y="0"/>
                </a:moveTo>
                <a:cubicBezTo>
                  <a:pt x="334509" y="425357"/>
                  <a:pt x="840002" y="840770"/>
                  <a:pt x="1041400" y="977900"/>
                </a:cubicBezTo>
                <a:cubicBezTo>
                  <a:pt x="1242799" y="1115030"/>
                  <a:pt x="1208391" y="822778"/>
                  <a:pt x="1208391" y="822778"/>
                </a:cubicBezTo>
              </a:path>
            </a:pathLst>
          </a:cu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25400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39383B72-B490-E848-B1D5-D41FF1EA31E0}"/>
              </a:ext>
            </a:extLst>
          </p:cNvPr>
          <p:cNvSpPr/>
          <p:nvPr userDrawn="1"/>
        </p:nvSpPr>
        <p:spPr>
          <a:xfrm>
            <a:off x="2596056" y="4146622"/>
            <a:ext cx="6096000" cy="702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158115" algn="ctr">
              <a:lnSpc>
                <a:spcPct val="114799"/>
              </a:lnSpc>
              <a:spcBef>
                <a:spcPts val="100"/>
              </a:spcBef>
            </a:pPr>
            <a:r>
              <a:rPr lang="ru-RU" dirty="0">
                <a:solidFill>
                  <a:srgbClr val="FFFFFF"/>
                </a:solidFill>
                <a:latin typeface="Arial"/>
                <a:cs typeface="Arial"/>
              </a:rPr>
              <a:t>ОБЩЕСИ</a:t>
            </a:r>
            <a:r>
              <a:rPr lang="ru-RU" spc="-45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lang="ru-RU" dirty="0">
                <a:solidFill>
                  <a:srgbClr val="FFFFFF"/>
                </a:solidFill>
                <a:latin typeface="Arial"/>
                <a:cs typeface="Arial"/>
              </a:rPr>
              <a:t>ТЕМНЫЕ</a:t>
            </a:r>
            <a:br>
              <a:rPr lang="ru-RU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ru-RU" spc="-10" dirty="0">
                <a:solidFill>
                  <a:srgbClr val="FFFFFF"/>
                </a:solidFill>
                <a:latin typeface="Arial"/>
                <a:cs typeface="Arial"/>
              </a:rPr>
              <a:t>ВЫВОДЫ</a:t>
            </a:r>
            <a:endParaRPr lang="ru-RU" dirty="0">
              <a:latin typeface="Arial"/>
              <a:cs typeface="Arial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8FF6D7FD-8288-3843-B63E-027C7449309A}"/>
              </a:ext>
            </a:extLst>
          </p:cNvPr>
          <p:cNvCxnSpPr>
            <a:cxnSpLocks/>
          </p:cNvCxnSpPr>
          <p:nvPr userDrawn="1"/>
        </p:nvCxnSpPr>
        <p:spPr>
          <a:xfrm>
            <a:off x="2625880" y="388471"/>
            <a:ext cx="914100" cy="181348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ject 3">
            <a:extLst>
              <a:ext uri="{FF2B5EF4-FFF2-40B4-BE49-F238E27FC236}">
                <a16:creationId xmlns:a16="http://schemas.microsoft.com/office/drawing/2014/main" xmlns="" id="{08AFF63D-7402-AE48-BC81-B45339A276A5}"/>
              </a:ext>
            </a:extLst>
          </p:cNvPr>
          <p:cNvSpPr/>
          <p:nvPr userDrawn="1"/>
        </p:nvSpPr>
        <p:spPr>
          <a:xfrm>
            <a:off x="3459152" y="9022"/>
            <a:ext cx="5273696" cy="6873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7">
            <a:extLst>
              <a:ext uri="{FF2B5EF4-FFF2-40B4-BE49-F238E27FC236}">
                <a16:creationId xmlns:a16="http://schemas.microsoft.com/office/drawing/2014/main" xmlns="" id="{C083EA45-9922-BB44-BCEE-4B899446618B}"/>
              </a:ext>
            </a:extLst>
          </p:cNvPr>
          <p:cNvSpPr/>
          <p:nvPr userDrawn="1"/>
        </p:nvSpPr>
        <p:spPr>
          <a:xfrm>
            <a:off x="3459151" y="5855917"/>
            <a:ext cx="5273698" cy="1035983"/>
          </a:xfrm>
          <a:custGeom>
            <a:avLst/>
            <a:gdLst/>
            <a:ahLst/>
            <a:cxnLst/>
            <a:rect l="l" t="t" r="r" b="b"/>
            <a:pathLst>
              <a:path w="4334509" h="798829">
                <a:moveTo>
                  <a:pt x="4334027" y="798207"/>
                </a:moveTo>
                <a:lnTo>
                  <a:pt x="0" y="798207"/>
                </a:lnTo>
                <a:lnTo>
                  <a:pt x="0" y="0"/>
                </a:lnTo>
                <a:lnTo>
                  <a:pt x="4334027" y="0"/>
                </a:lnTo>
                <a:lnTo>
                  <a:pt x="4334027" y="798207"/>
                </a:lnTo>
                <a:close/>
              </a:path>
            </a:pathLst>
          </a:custGeom>
          <a:solidFill>
            <a:srgbClr val="000000">
              <a:alpha val="11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1E08F11E-8EEB-1D44-AD0C-51B95556E29A}"/>
              </a:ext>
            </a:extLst>
          </p:cNvPr>
          <p:cNvCxnSpPr>
            <a:cxnSpLocks/>
          </p:cNvCxnSpPr>
          <p:nvPr userDrawn="1"/>
        </p:nvCxnSpPr>
        <p:spPr>
          <a:xfrm>
            <a:off x="3498847" y="5855917"/>
            <a:ext cx="8640478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>
            <a:extLst>
              <a:ext uri="{FF2B5EF4-FFF2-40B4-BE49-F238E27FC236}">
                <a16:creationId xmlns:a16="http://schemas.microsoft.com/office/drawing/2014/main" xmlns="" id="{B26E0C0E-E435-EF4C-B6F6-E5A05B9C2D21}"/>
              </a:ext>
            </a:extLst>
          </p:cNvPr>
          <p:cNvSpPr/>
          <p:nvPr userDrawn="1"/>
        </p:nvSpPr>
        <p:spPr>
          <a:xfrm>
            <a:off x="3344736" y="5745268"/>
            <a:ext cx="224091" cy="2163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xmlns="" id="{7352D735-099C-744C-96AC-5B86CFEC2848}"/>
              </a:ext>
            </a:extLst>
          </p:cNvPr>
          <p:cNvCxnSpPr>
            <a:cxnSpLocks/>
          </p:cNvCxnSpPr>
          <p:nvPr userDrawn="1"/>
        </p:nvCxnSpPr>
        <p:spPr>
          <a:xfrm>
            <a:off x="3459152" y="9022"/>
            <a:ext cx="0" cy="6848978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05629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 без нумер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24">
            <a:extLst>
              <a:ext uri="{FF2B5EF4-FFF2-40B4-BE49-F238E27FC236}">
                <a16:creationId xmlns:a16="http://schemas.microsoft.com/office/drawing/2014/main" xmlns="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4593" y="1742156"/>
            <a:ext cx="4510332" cy="3373689"/>
          </a:xfrm>
          <a:prstGeom prst="rect">
            <a:avLst/>
          </a:prstGeom>
        </p:spPr>
        <p:txBody>
          <a:bodyPr lIns="0" tIns="0" anchor="ctr" anchorCtr="0"/>
          <a:lstStyle>
            <a:lvl1pPr marL="12700" marR="5080" indent="0" algn="l" defTabSz="914400" rtl="0" eaLnBrk="1" latinLnBrk="0" hangingPunct="1">
              <a:spcBef>
                <a:spcPts val="905"/>
              </a:spcBef>
              <a:buNone/>
              <a:defRPr lang="ru-RU" sz="4800" kern="1200" spc="-25" dirty="0">
                <a:solidFill>
                  <a:srgbClr val="999999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xmlns="" id="{57BA722A-E58D-664F-9B1F-48BC983F82E0}"/>
              </a:ext>
            </a:extLst>
          </p:cNvPr>
          <p:cNvSpPr/>
          <p:nvPr userDrawn="1"/>
        </p:nvSpPr>
        <p:spPr>
          <a:xfrm>
            <a:off x="0" y="1742156"/>
            <a:ext cx="405130" cy="3373689"/>
          </a:xfrm>
          <a:custGeom>
            <a:avLst/>
            <a:gdLst/>
            <a:ahLst/>
            <a:cxnLst/>
            <a:rect l="l" t="t" r="r" b="b"/>
            <a:pathLst>
              <a:path w="405130" h="2159635">
                <a:moveTo>
                  <a:pt x="404825" y="2159050"/>
                </a:moveTo>
                <a:lnTo>
                  <a:pt x="0" y="2159050"/>
                </a:lnTo>
                <a:lnTo>
                  <a:pt x="0" y="0"/>
                </a:lnTo>
                <a:lnTo>
                  <a:pt x="404825" y="0"/>
                </a:lnTo>
                <a:lnTo>
                  <a:pt x="404825" y="215905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xmlns="" id="{3AB69561-8020-AB4B-A6D9-CC282A28B422}"/>
              </a:ext>
            </a:extLst>
          </p:cNvPr>
          <p:cNvSpPr/>
          <p:nvPr userDrawn="1"/>
        </p:nvSpPr>
        <p:spPr>
          <a:xfrm>
            <a:off x="6235700" y="-1"/>
            <a:ext cx="1094663" cy="6858000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6">
            <a:extLst>
              <a:ext uri="{FF2B5EF4-FFF2-40B4-BE49-F238E27FC236}">
                <a16:creationId xmlns:a16="http://schemas.microsoft.com/office/drawing/2014/main" xmlns="" id="{00D0B8EF-F7C1-F24A-B60A-5A84B8C63C08}"/>
              </a:ext>
            </a:extLst>
          </p:cNvPr>
          <p:cNvSpPr/>
          <p:nvPr/>
        </p:nvSpPr>
        <p:spPr>
          <a:xfrm>
            <a:off x="5462192" y="4900159"/>
            <a:ext cx="494109" cy="499100"/>
          </a:xfrm>
          <a:custGeom>
            <a:avLst/>
            <a:gdLst/>
            <a:ahLst/>
            <a:cxnLst/>
            <a:rect l="l" t="t" r="r" b="b"/>
            <a:pathLst>
              <a:path w="440054" h="444500">
                <a:moveTo>
                  <a:pt x="0" y="0"/>
                </a:moveTo>
                <a:lnTo>
                  <a:pt x="439940" y="0"/>
                </a:lnTo>
                <a:lnTo>
                  <a:pt x="439940" y="444118"/>
                </a:lnTo>
                <a:lnTo>
                  <a:pt x="0" y="444118"/>
                </a:lnTo>
                <a:lnTo>
                  <a:pt x="0" y="0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7">
            <a:extLst>
              <a:ext uri="{FF2B5EF4-FFF2-40B4-BE49-F238E27FC236}">
                <a16:creationId xmlns:a16="http://schemas.microsoft.com/office/drawing/2014/main" xmlns="" id="{98ED11CC-7038-B341-89A6-A00AF6E52873}"/>
              </a:ext>
            </a:extLst>
          </p:cNvPr>
          <p:cNvSpPr/>
          <p:nvPr/>
        </p:nvSpPr>
        <p:spPr>
          <a:xfrm>
            <a:off x="5641914" y="5019113"/>
            <a:ext cx="153579" cy="288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1112651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 userDrawn="1"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xmlns="" id="{6BCF7F52-C500-194A-8FDB-1C45B1890E62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xmlns="" id="{505DA8AD-1619-444D-90B9-AB4F90627F8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C6912CD2-630D-9145-8B0C-4EAAD953FCA4}"/>
              </a:ext>
            </a:extLst>
          </p:cNvPr>
          <p:cNvSpPr/>
          <p:nvPr/>
        </p:nvSpPr>
        <p:spPr>
          <a:xfrm>
            <a:off x="1362896" y="1701621"/>
            <a:ext cx="3079261" cy="442733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xmlns="" id="{15DB779B-12D8-0C4A-8B31-D54A79C87DA9}"/>
              </a:ext>
            </a:extLst>
          </p:cNvPr>
          <p:cNvSpPr/>
          <p:nvPr/>
        </p:nvSpPr>
        <p:spPr>
          <a:xfrm>
            <a:off x="1272564" y="2109456"/>
            <a:ext cx="3259924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">
            <a:extLst>
              <a:ext uri="{FF2B5EF4-FFF2-40B4-BE49-F238E27FC236}">
                <a16:creationId xmlns:a16="http://schemas.microsoft.com/office/drawing/2014/main" xmlns="" id="{1630BC1B-B261-2F4A-A4A4-9E4033137F42}"/>
              </a:ext>
            </a:extLst>
          </p:cNvPr>
          <p:cNvSpPr/>
          <p:nvPr/>
        </p:nvSpPr>
        <p:spPr>
          <a:xfrm>
            <a:off x="4731129" y="1701621"/>
            <a:ext cx="3079261" cy="442733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6">
            <a:extLst>
              <a:ext uri="{FF2B5EF4-FFF2-40B4-BE49-F238E27FC236}">
                <a16:creationId xmlns:a16="http://schemas.microsoft.com/office/drawing/2014/main" xmlns="" id="{FC5FEC04-B725-D14D-96DE-9103E05EC84B}"/>
              </a:ext>
            </a:extLst>
          </p:cNvPr>
          <p:cNvSpPr/>
          <p:nvPr/>
        </p:nvSpPr>
        <p:spPr>
          <a:xfrm>
            <a:off x="4640797" y="2109456"/>
            <a:ext cx="3259924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">
            <a:extLst>
              <a:ext uri="{FF2B5EF4-FFF2-40B4-BE49-F238E27FC236}">
                <a16:creationId xmlns:a16="http://schemas.microsoft.com/office/drawing/2014/main" xmlns="" id="{C7F82BF4-97FF-FC48-95FF-6731C19E8700}"/>
              </a:ext>
            </a:extLst>
          </p:cNvPr>
          <p:cNvSpPr/>
          <p:nvPr/>
        </p:nvSpPr>
        <p:spPr>
          <a:xfrm>
            <a:off x="8099363" y="1701621"/>
            <a:ext cx="3079261" cy="442733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6">
            <a:extLst>
              <a:ext uri="{FF2B5EF4-FFF2-40B4-BE49-F238E27FC236}">
                <a16:creationId xmlns:a16="http://schemas.microsoft.com/office/drawing/2014/main" xmlns="" id="{4332BE53-4724-1243-B3E3-91DD9C15C72D}"/>
              </a:ext>
            </a:extLst>
          </p:cNvPr>
          <p:cNvSpPr/>
          <p:nvPr/>
        </p:nvSpPr>
        <p:spPr>
          <a:xfrm>
            <a:off x="8009031" y="2109456"/>
            <a:ext cx="3259924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600200" y="3031457"/>
            <a:ext cx="2557682" cy="289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4991100" y="3031457"/>
            <a:ext cx="2557682" cy="289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4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8343900" y="3031457"/>
            <a:ext cx="2557682" cy="289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1426437" y="2231357"/>
            <a:ext cx="2960421" cy="5499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6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4782967" y="2231357"/>
            <a:ext cx="2960421" cy="5499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7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66038" y="2231357"/>
            <a:ext cx="2960421" cy="5499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811955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одну колонк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xmlns="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Текст 17">
            <a:extLst>
              <a:ext uri="{FF2B5EF4-FFF2-40B4-BE49-F238E27FC236}">
                <a16:creationId xmlns:a16="http://schemas.microsoft.com/office/drawing/2014/main" xmlns="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000124" y="1687112"/>
            <a:ext cx="8310783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645955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xmlns="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Текст 17">
            <a:extLst>
              <a:ext uri="{FF2B5EF4-FFF2-40B4-BE49-F238E27FC236}">
                <a16:creationId xmlns:a16="http://schemas.microsoft.com/office/drawing/2014/main" xmlns="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000124" y="1687112"/>
            <a:ext cx="5181601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438901" y="1687112"/>
            <a:ext cx="5258990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582952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34C9F204-1BDB-7848-90C8-213C0F4EB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645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6" r:id="rId3"/>
    <p:sldLayoutId id="2147483657" r:id="rId4"/>
    <p:sldLayoutId id="2147483660" r:id="rId5"/>
    <p:sldLayoutId id="2147483661" r:id="rId6"/>
    <p:sldLayoutId id="2147483665" r:id="rId7"/>
    <p:sldLayoutId id="2147483667" r:id="rId8"/>
    <p:sldLayoutId id="2147483662" r:id="rId9"/>
    <p:sldLayoutId id="2147483649" r:id="rId10"/>
    <p:sldLayoutId id="2147483656" r:id="rId11"/>
    <p:sldLayoutId id="2147483653" r:id="rId12"/>
    <p:sldLayoutId id="2147483654" r:id="rId13"/>
    <p:sldLayoutId id="2147483655" r:id="rId14"/>
    <p:sldLayoutId id="2147483668" r:id="rId15"/>
    <p:sldLayoutId id="2147483669" r:id="rId16"/>
    <p:sldLayoutId id="2147483650" r:id="rId17"/>
    <p:sldLayoutId id="2147483651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2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gif"/><Relationship Id="rId7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6.png"/><Relationship Id="rId7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10" Type="http://schemas.openxmlformats.org/officeDocument/2006/relationships/image" Target="../media/image27.png"/><Relationship Id="rId4" Type="http://schemas.openxmlformats.org/officeDocument/2006/relationships/image" Target="../media/image23.gif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9.png"/><Relationship Id="rId7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27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3286E74-61A2-4F41-80F2-B0128466BF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6749" y="3817636"/>
            <a:ext cx="8418128" cy="840230"/>
          </a:xfrm>
        </p:spPr>
        <p:txBody>
          <a:bodyPr/>
          <a:lstStyle/>
          <a:p>
            <a:r>
              <a:rPr dirty="0" smtClean="0"/>
              <a:t>Форма </a:t>
            </a:r>
            <a:r>
              <a:rPr dirty="0"/>
              <a:t>№ </a:t>
            </a:r>
            <a:r>
              <a:rPr dirty="0" smtClean="0"/>
              <a:t>1 кадры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87F880A-BB26-504E-B030-60B2AB4C03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41168" y="5727718"/>
            <a:ext cx="3866614" cy="400622"/>
          </a:xfrm>
        </p:spPr>
        <p:txBody>
          <a:bodyPr/>
          <a:lstStyle/>
          <a:p>
            <a:r>
              <a:rPr lang="ru-RU" dirty="0"/>
              <a:t>Порядок заполнения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3F8A9122-393E-9E43-ADBD-FD8785CAD3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41B81EEA-DF2A-1C47-9781-44818CAE4220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8304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dP7l4nWkAAH7j7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7056" r="7056"/>
          <a:stretch>
            <a:fillRect/>
          </a:stretch>
        </p:blipFill>
        <p:spPr/>
      </p:pic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6443882" y="1289167"/>
            <a:ext cx="5339662" cy="4279664"/>
          </a:xfrm>
          <a:ln>
            <a:solidFill>
              <a:srgbClr val="33428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 заполнении формы следует руководствоваться: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Приказом Росстата от 24.07.2020 № 412 «Об утверждении форм федерального статистического наблюдения за численностью, условиями и оплатой труда работников, потребностью организаций в работниках по профессиональным группам»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Федеральным законом от 29 декабря 2012 г. № 273-ФЗ «Об образовании в Российской Федерации»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Указаниями по заполнению форм федерального статистического наблюдения № П-1, П-2, П-3, П-4, П-5(м) (в части формы № П-4 "Сведения о численности и заработной плате работников")</a:t>
            </a:r>
          </a:p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Текст 4"/>
          <p:cNvSpPr txBox="1">
            <a:spLocks/>
          </p:cNvSpPr>
          <p:nvPr/>
        </p:nvSpPr>
        <p:spPr>
          <a:xfrm>
            <a:off x="292219" y="536137"/>
            <a:ext cx="9018687" cy="936897"/>
          </a:xfrm>
          <a:prstGeom prst="rect">
            <a:avLst/>
          </a:prstGeom>
        </p:spPr>
        <p:txBody>
          <a:bodyPr/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spc="-10" dirty="0" smtClean="0">
                <a:solidFill>
                  <a:schemeClr val="tx2"/>
                </a:solidFill>
                <a:cs typeface="Arial"/>
              </a:rPr>
              <a:t>РЕКОМЕНДУЕМЫЕ ДОКУМЕНТЫ К ИЗУЧЕНИЮ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379754" y="216875"/>
            <a:ext cx="10403790" cy="529239"/>
            <a:chOff x="1439586" y="5107200"/>
            <a:chExt cx="10403790" cy="529239"/>
          </a:xfrm>
        </p:grpSpPr>
        <p:sp>
          <p:nvSpPr>
            <p:cNvPr id="8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5161088"/>
              <a:ext cx="7096699" cy="475351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9" name="Группа 20"/>
            <p:cNvGrpSpPr/>
            <p:nvPr/>
          </p:nvGrpSpPr>
          <p:grpSpPr>
            <a:xfrm>
              <a:off x="8360857" y="5107200"/>
              <a:ext cx="3482519" cy="106098"/>
              <a:chOff x="8360857" y="5107200"/>
              <a:chExt cx="3482519" cy="106098"/>
            </a:xfrm>
          </p:grpSpPr>
          <p:sp>
            <p:nvSpPr>
              <p:cNvPr id="10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8400256" y="5107200"/>
                <a:ext cx="3443120" cy="49992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1" name="Группа 179"/>
              <p:cNvGrpSpPr/>
              <p:nvPr/>
            </p:nvGrpSpPr>
            <p:grpSpPr>
              <a:xfrm>
                <a:off x="8360857" y="5109584"/>
                <a:ext cx="238082" cy="103714"/>
                <a:chOff x="2667374" y="2712291"/>
                <a:chExt cx="238082" cy="103714"/>
              </a:xfrm>
            </p:grpSpPr>
            <p:sp>
              <p:nvSpPr>
                <p:cNvPr id="12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3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15" name="object 16">
              <a:extLst>
                <a:ext uri="{FF2B5EF4-FFF2-40B4-BE49-F238E27FC236}">
                  <a16:creationId xmlns:a16="http://schemas.microsoft.com/office/drawing/2014/main" xmlns="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7">
              <a:extLst>
                <a:ext uri="{FF2B5EF4-FFF2-40B4-BE49-F238E27FC236}">
                  <a16:creationId xmlns:a16="http://schemas.microsoft.com/office/drawing/2014/main" xmlns="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07589" y="225425"/>
            <a:ext cx="1098884" cy="109522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2549" y="6389276"/>
            <a:ext cx="331531" cy="33153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9380" y="6389276"/>
            <a:ext cx="331531" cy="33153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54859" y="6389276"/>
            <a:ext cx="331531" cy="33153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4813"/>
          <a:stretch/>
        </p:blipFill>
        <p:spPr>
          <a:xfrm>
            <a:off x="9602552" y="6533383"/>
            <a:ext cx="435865" cy="6573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4813"/>
          <a:stretch/>
        </p:blipFill>
        <p:spPr>
          <a:xfrm>
            <a:off x="10621149" y="6533383"/>
            <a:ext cx="435865" cy="65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92220" y="536137"/>
            <a:ext cx="9754305" cy="936897"/>
          </a:xfrm>
        </p:spPr>
        <p:txBody>
          <a:bodyPr/>
          <a:lstStyle/>
          <a:p>
            <a:r>
              <a:rPr lang="ru-RU" spc="-10" dirty="0" smtClean="0">
                <a:solidFill>
                  <a:schemeClr val="tx2"/>
                </a:solidFill>
                <a:latin typeface="Arial"/>
                <a:cs typeface="Arial"/>
              </a:rPr>
              <a:t>ШТРАФНЫЕ САНКЦИИ </a:t>
            </a:r>
          </a:p>
          <a:p>
            <a:r>
              <a:rPr lang="ru-RU" spc="-10" dirty="0" smtClean="0">
                <a:solidFill>
                  <a:schemeClr val="tx2"/>
                </a:solidFill>
                <a:latin typeface="Arial"/>
                <a:cs typeface="Arial"/>
              </a:rPr>
              <a:t>ПРИ НЕПРЕДОСТАВЛЕНИИ ФОРМЫ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ru-RU" b="1" dirty="0" smtClean="0"/>
              <a:t>Кодекс РФ об административных правонарушениях </a:t>
            </a:r>
            <a:br>
              <a:rPr lang="ru-RU" b="1" dirty="0" smtClean="0"/>
            </a:br>
            <a:r>
              <a:rPr lang="ru-RU" b="1" dirty="0" smtClean="0"/>
              <a:t>от 30.12.2001 № 195-ФЗ  (статья 13.19)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 fontAlgn="t"/>
            <a:r>
              <a:rPr lang="ru-RU" b="1" dirty="0" smtClean="0"/>
              <a:t>Размер штрафа</a:t>
            </a:r>
          </a:p>
          <a:p>
            <a:pPr algn="ctr" fontAlgn="t"/>
            <a:r>
              <a:rPr lang="ru-RU" b="1" dirty="0" smtClean="0"/>
              <a:t>Должностные лица:</a:t>
            </a:r>
          </a:p>
          <a:p>
            <a:pPr fontAlgn="t"/>
            <a:r>
              <a:rPr lang="ru-RU" dirty="0" smtClean="0"/>
              <a:t>от 10</a:t>
            </a:r>
            <a:r>
              <a:rPr lang="en-US" dirty="0" smtClean="0"/>
              <a:t> </a:t>
            </a:r>
            <a:r>
              <a:rPr lang="ru-RU" dirty="0" smtClean="0"/>
              <a:t>000 до 20</a:t>
            </a:r>
            <a:r>
              <a:rPr lang="en-US" dirty="0" smtClean="0"/>
              <a:t> </a:t>
            </a:r>
            <a:r>
              <a:rPr lang="ru-RU" dirty="0" smtClean="0"/>
              <a:t>000 рублей</a:t>
            </a:r>
          </a:p>
          <a:p>
            <a:pPr algn="ctr" fontAlgn="t"/>
            <a:r>
              <a:rPr lang="ru-RU" b="1" dirty="0" smtClean="0"/>
              <a:t>Юридические лица </a:t>
            </a:r>
          </a:p>
          <a:p>
            <a:pPr fontAlgn="t"/>
            <a:r>
              <a:rPr lang="ru-RU" dirty="0" smtClean="0"/>
              <a:t>от 20</a:t>
            </a:r>
            <a:r>
              <a:rPr lang="en-US" dirty="0" smtClean="0"/>
              <a:t> </a:t>
            </a:r>
            <a:r>
              <a:rPr lang="ru-RU" dirty="0" smtClean="0"/>
              <a:t>000 до 70</a:t>
            </a:r>
            <a:r>
              <a:rPr lang="en-US" dirty="0" smtClean="0"/>
              <a:t> </a:t>
            </a:r>
            <a:r>
              <a:rPr lang="ru-RU" dirty="0" smtClean="0"/>
              <a:t>000 рублей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 fontAlgn="t"/>
            <a:r>
              <a:rPr lang="ru-RU" b="1" dirty="0" smtClean="0"/>
              <a:t>Размер штрафа</a:t>
            </a:r>
          </a:p>
          <a:p>
            <a:pPr algn="ctr" fontAlgn="t"/>
            <a:r>
              <a:rPr lang="ru-RU" b="1" dirty="0" smtClean="0"/>
              <a:t>Должностные лица:</a:t>
            </a:r>
          </a:p>
          <a:p>
            <a:r>
              <a:rPr lang="ru-RU" dirty="0" smtClean="0"/>
              <a:t>от 30</a:t>
            </a:r>
            <a:r>
              <a:rPr lang="en-US" dirty="0" smtClean="0"/>
              <a:t> </a:t>
            </a:r>
            <a:r>
              <a:rPr lang="ru-RU" dirty="0" smtClean="0"/>
              <a:t>000 до 50</a:t>
            </a:r>
            <a:r>
              <a:rPr lang="en-US" dirty="0" smtClean="0"/>
              <a:t> </a:t>
            </a:r>
            <a:r>
              <a:rPr lang="ru-RU" dirty="0" smtClean="0"/>
              <a:t>000 рублей</a:t>
            </a:r>
          </a:p>
          <a:p>
            <a:pPr algn="ctr" fontAlgn="t"/>
            <a:r>
              <a:rPr lang="ru-RU" b="1" dirty="0" smtClean="0"/>
              <a:t>Юридические лица </a:t>
            </a:r>
          </a:p>
          <a:p>
            <a:r>
              <a:rPr lang="ru-RU" dirty="0" smtClean="0"/>
              <a:t>от 100</a:t>
            </a:r>
            <a:r>
              <a:rPr lang="en-US" dirty="0" smtClean="0"/>
              <a:t> </a:t>
            </a:r>
            <a:r>
              <a:rPr lang="ru-RU" dirty="0" smtClean="0"/>
              <a:t>000 до 150</a:t>
            </a:r>
            <a:r>
              <a:rPr lang="en-US" dirty="0" smtClean="0"/>
              <a:t> </a:t>
            </a:r>
            <a:r>
              <a:rPr lang="ru-RU" dirty="0" smtClean="0"/>
              <a:t>000 рублей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Нормативный документ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Первичное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правонарушение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Повторное правонарушение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11" name="object 16">
              <a:extLst>
                <a:ext uri="{FF2B5EF4-FFF2-40B4-BE49-F238E27FC236}">
                  <a16:creationId xmlns:a16="http://schemas.microsoft.com/office/drawing/2014/main" xmlns="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7">
              <a:extLst>
                <a:ext uri="{FF2B5EF4-FFF2-40B4-BE49-F238E27FC236}">
                  <a16:creationId xmlns:a16="http://schemas.microsoft.com/office/drawing/2014/main" xmlns="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379754" y="216875"/>
            <a:ext cx="10403790" cy="529239"/>
            <a:chOff x="1439586" y="5107200"/>
            <a:chExt cx="10403790" cy="529239"/>
          </a:xfrm>
        </p:grpSpPr>
        <p:sp>
          <p:nvSpPr>
            <p:cNvPr id="14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5161088"/>
              <a:ext cx="7096699" cy="475351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15" name="Группа 20"/>
            <p:cNvGrpSpPr/>
            <p:nvPr/>
          </p:nvGrpSpPr>
          <p:grpSpPr>
            <a:xfrm>
              <a:off x="8360857" y="5107200"/>
              <a:ext cx="3482519" cy="106098"/>
              <a:chOff x="8360857" y="5107200"/>
              <a:chExt cx="3482519" cy="106098"/>
            </a:xfrm>
          </p:grpSpPr>
          <p:sp>
            <p:nvSpPr>
              <p:cNvPr id="16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8400256" y="5107200"/>
                <a:ext cx="3443120" cy="49992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7" name="Группа 179"/>
              <p:cNvGrpSpPr/>
              <p:nvPr/>
            </p:nvGrpSpPr>
            <p:grpSpPr>
              <a:xfrm>
                <a:off x="8360857" y="5109584"/>
                <a:ext cx="238082" cy="103714"/>
                <a:chOff x="2667374" y="2712291"/>
                <a:chExt cx="238082" cy="103714"/>
              </a:xfrm>
            </p:grpSpPr>
            <p:sp>
              <p:nvSpPr>
                <p:cNvPr id="18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0907" y="388307"/>
            <a:ext cx="1970584" cy="71561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15725" y="6389276"/>
            <a:ext cx="331531" cy="33153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32556" y="6389276"/>
            <a:ext cx="331531" cy="33153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8035" y="6389276"/>
            <a:ext cx="331531" cy="33153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4813"/>
          <a:stretch/>
        </p:blipFill>
        <p:spPr>
          <a:xfrm>
            <a:off x="9565728" y="6533383"/>
            <a:ext cx="435865" cy="6573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4813"/>
          <a:stretch/>
        </p:blipFill>
        <p:spPr>
          <a:xfrm>
            <a:off x="10584325" y="6533383"/>
            <a:ext cx="435865" cy="65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1187497" y="1248163"/>
            <a:ext cx="9322165" cy="936897"/>
          </a:xfrm>
        </p:spPr>
        <p:txBody>
          <a:bodyPr/>
          <a:lstStyle/>
          <a:p>
            <a:r>
              <a:rPr lang="ru-RU" spc="-10" dirty="0" smtClean="0">
                <a:solidFill>
                  <a:schemeClr val="tx2"/>
                </a:solidFill>
                <a:latin typeface="+mn-lt"/>
                <a:cs typeface="Arial"/>
              </a:rPr>
              <a:t>КОНТАКТЫ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439586" y="196221"/>
            <a:ext cx="10403790" cy="679831"/>
            <a:chOff x="1439586" y="5969298"/>
            <a:chExt cx="10403790" cy="679831"/>
          </a:xfrm>
        </p:grpSpPr>
        <p:sp>
          <p:nvSpPr>
            <p:cNvPr id="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6" name="Группа 16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8" name="Группа 189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1" name="TextBox 10"/>
          <p:cNvSpPr txBox="1"/>
          <p:nvPr/>
        </p:nvSpPr>
        <p:spPr>
          <a:xfrm>
            <a:off x="4262722" y="2185060"/>
            <a:ext cx="792927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Специалист, курирующий Форму №1 Кадры</a:t>
            </a:r>
          </a:p>
          <a:p>
            <a:endParaRPr lang="ru-RU" sz="2400" dirty="0" smtClean="0">
              <a:solidFill>
                <a:schemeClr val="tx2"/>
              </a:solidFill>
            </a:endParaRPr>
          </a:p>
          <a:p>
            <a:r>
              <a:rPr lang="ru-RU" sz="2400" dirty="0" err="1" smtClean="0">
                <a:solidFill>
                  <a:schemeClr val="tx2"/>
                </a:solidFill>
              </a:rPr>
              <a:t>Комиссаренко</a:t>
            </a:r>
            <a:r>
              <a:rPr lang="ru-RU" sz="2400" dirty="0" smtClean="0">
                <a:solidFill>
                  <a:schemeClr val="tx2"/>
                </a:solidFill>
              </a:rPr>
              <a:t> Елена Павловна</a:t>
            </a:r>
          </a:p>
          <a:p>
            <a:r>
              <a:rPr lang="ru-RU" sz="2400" dirty="0" smtClean="0">
                <a:solidFill>
                  <a:schemeClr val="tx2"/>
                </a:solidFill>
              </a:rPr>
              <a:t>8(4012)53-67-72, </a:t>
            </a:r>
            <a:r>
              <a:rPr lang="ru-RU" sz="2400" dirty="0" err="1" smtClean="0">
                <a:solidFill>
                  <a:schemeClr val="tx2"/>
                </a:solidFill>
              </a:rPr>
              <a:t>доб</a:t>
            </a:r>
            <a:r>
              <a:rPr lang="ru-RU" sz="2400" dirty="0" smtClean="0">
                <a:solidFill>
                  <a:schemeClr val="tx2"/>
                </a:solidFill>
              </a:rPr>
              <a:t>. 1102</a:t>
            </a:r>
          </a:p>
          <a:p>
            <a:r>
              <a:rPr lang="ru-RU" sz="2400" dirty="0" smtClean="0">
                <a:solidFill>
                  <a:schemeClr val="tx2"/>
                </a:solidFill>
              </a:rPr>
              <a:t>Отдел статистики предприятий</a:t>
            </a:r>
          </a:p>
          <a:p>
            <a:endParaRPr lang="ru-RU" sz="1600" dirty="0" smtClean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184" y="3431578"/>
            <a:ext cx="914402" cy="91135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496" y="2185060"/>
            <a:ext cx="3115411" cy="331321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2549" y="6389276"/>
            <a:ext cx="331531" cy="33153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9380" y="6389276"/>
            <a:ext cx="331531" cy="33153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54859" y="6389276"/>
            <a:ext cx="331531" cy="33153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4813"/>
          <a:stretch/>
        </p:blipFill>
        <p:spPr>
          <a:xfrm>
            <a:off x="9602552" y="6533383"/>
            <a:ext cx="435865" cy="6573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4813"/>
          <a:stretch/>
        </p:blipFill>
        <p:spPr>
          <a:xfrm>
            <a:off x="10621149" y="6533383"/>
            <a:ext cx="435865" cy="65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551794" y="1838821"/>
            <a:ext cx="5249916" cy="3382294"/>
          </a:xfrm>
        </p:spPr>
        <p:txBody>
          <a:bodyPr/>
          <a:lstStyle/>
          <a:p>
            <a:pPr algn="ctr"/>
            <a:r>
              <a:rPr dirty="0" smtClean="0">
                <a:solidFill>
                  <a:srgbClr val="002060"/>
                </a:solidFill>
              </a:rPr>
              <a:t>Содержание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B21AA30-BADC-4249-A20F-F150C90E1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204" y="1941051"/>
            <a:ext cx="375508" cy="37550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D1FDE1A-5214-7F4D-A5DD-D5611485F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467" y="2760338"/>
            <a:ext cx="457200" cy="3937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094BCAE-5706-C341-AF8A-A06C65373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787" y="3553692"/>
            <a:ext cx="444500" cy="3429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9DE13E1-CEDA-F24A-AB77-9B1F2E26A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637" y="4347065"/>
            <a:ext cx="488861" cy="363154"/>
          </a:xfrm>
          <a:prstGeom prst="rect">
            <a:avLst/>
          </a:prstGeom>
        </p:spPr>
      </p:pic>
      <p:sp>
        <p:nvSpPr>
          <p:cNvPr id="7" name="object 21">
            <a:extLst>
              <a:ext uri="{FF2B5EF4-FFF2-40B4-BE49-F238E27FC236}">
                <a16:creationId xmlns:a16="http://schemas.microsoft.com/office/drawing/2014/main" xmlns="" id="{54DC0CE9-C08C-0C47-985C-B1EDEA90623E}"/>
              </a:ext>
            </a:extLst>
          </p:cNvPr>
          <p:cNvSpPr txBox="1"/>
          <p:nvPr/>
        </p:nvSpPr>
        <p:spPr>
          <a:xfrm>
            <a:off x="7770472" y="1851160"/>
            <a:ext cx="4008773" cy="3352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127000" rIns="0" bIns="0" rtlCol="0">
            <a:spAutoFit/>
          </a:bodyPr>
          <a:lstStyle/>
          <a:p>
            <a:pPr marL="26670">
              <a:spcBef>
                <a:spcPts val="1000"/>
              </a:spcBef>
            </a:pPr>
            <a:r>
              <a:rPr lang="ru-RU" sz="2000" spc="-10" dirty="0" smtClean="0">
                <a:solidFill>
                  <a:srgbClr val="E1002B"/>
                </a:solidFill>
                <a:latin typeface="Arial"/>
                <a:cs typeface="Arial"/>
              </a:rPr>
              <a:t>Общая информация……….……. </a:t>
            </a:r>
            <a:r>
              <a:rPr lang="ru-RU" sz="1600" spc="-5" dirty="0">
                <a:solidFill>
                  <a:srgbClr val="333333"/>
                </a:solidFill>
                <a:latin typeface="Arial"/>
                <a:cs typeface="Arial"/>
              </a:rPr>
              <a:t/>
            </a:r>
            <a:br>
              <a:rPr lang="ru-RU" sz="1600" spc="-5" dirty="0">
                <a:solidFill>
                  <a:srgbClr val="333333"/>
                </a:solidFill>
                <a:latin typeface="Arial"/>
                <a:cs typeface="Arial"/>
              </a:rPr>
            </a:br>
            <a:r>
              <a:rPr lang="ru-RU" sz="1600" spc="-5" dirty="0">
                <a:solidFill>
                  <a:srgbClr val="333333"/>
                </a:solidFill>
                <a:latin typeface="Arial"/>
                <a:cs typeface="Arial"/>
              </a:rPr>
              <a:t/>
            </a:r>
            <a:br>
              <a:rPr lang="ru-RU" sz="1600" spc="-5" dirty="0">
                <a:solidFill>
                  <a:srgbClr val="333333"/>
                </a:solidFill>
                <a:latin typeface="Arial"/>
                <a:cs typeface="Arial"/>
              </a:rPr>
            </a:br>
            <a:r>
              <a:rPr lang="ru-RU" sz="2000" spc="-10" dirty="0" smtClean="0">
                <a:solidFill>
                  <a:srgbClr val="E1002B"/>
                </a:solidFill>
                <a:latin typeface="Arial"/>
                <a:cs typeface="Arial"/>
              </a:rPr>
              <a:t>Кто предоставляет отчет………..4</a:t>
            </a:r>
            <a:r>
              <a:rPr lang="ru-RU"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/>
            </a:r>
            <a:br>
              <a:rPr lang="ru-RU"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</a:br>
            <a:r>
              <a:rPr lang="ru-RU"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/>
            </a:r>
            <a:br>
              <a:rPr lang="ru-RU"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</a:br>
            <a:r>
              <a:rPr lang="ru-RU" sz="2000" spc="-10" dirty="0" smtClean="0">
                <a:solidFill>
                  <a:srgbClr val="E1002B"/>
                </a:solidFill>
                <a:latin typeface="Arial"/>
                <a:cs typeface="Arial"/>
              </a:rPr>
              <a:t>Порядок заполнения формы…...5</a:t>
            </a:r>
          </a:p>
          <a:p>
            <a:pPr marL="26670">
              <a:spcBef>
                <a:spcPts val="1000"/>
              </a:spcBef>
            </a:pPr>
            <a:r>
              <a:rPr lang="ru-RU" sz="2000" spc="-10" dirty="0" smtClean="0">
                <a:solidFill>
                  <a:srgbClr val="E1002B"/>
                </a:solidFill>
                <a:cs typeface="Arial"/>
              </a:rPr>
              <a:t>Рекомендуемые документы к изучению………………………....10</a:t>
            </a:r>
          </a:p>
          <a:p>
            <a:pPr marL="26670">
              <a:spcBef>
                <a:spcPts val="1000"/>
              </a:spcBef>
            </a:pPr>
            <a:r>
              <a:rPr lang="ru-RU" sz="2000" spc="-10" dirty="0" smtClean="0">
                <a:solidFill>
                  <a:srgbClr val="E1002B"/>
                </a:solidFill>
                <a:cs typeface="Arial"/>
              </a:rPr>
              <a:t>Штрафные санкции……………..11</a:t>
            </a:r>
          </a:p>
          <a:p>
            <a:pPr marL="26670">
              <a:spcBef>
                <a:spcPts val="1000"/>
              </a:spcBef>
            </a:pPr>
            <a:r>
              <a:rPr lang="ru-RU" sz="2000" spc="-10" dirty="0" smtClean="0">
                <a:solidFill>
                  <a:srgbClr val="E1002B"/>
                </a:solidFill>
                <a:cs typeface="Arial"/>
              </a:rPr>
              <a:t>Контакты………………………….12 </a:t>
            </a:r>
            <a:r>
              <a:rPr lang="ru-RU" sz="2000" spc="-10" dirty="0">
                <a:solidFill>
                  <a:srgbClr val="E1002B"/>
                </a:solidFill>
                <a:latin typeface="Arial"/>
                <a:cs typeface="Arial"/>
              </a:rPr>
              <a:t/>
            </a:r>
            <a:br>
              <a:rPr lang="ru-RU" sz="2000" spc="-10" dirty="0">
                <a:solidFill>
                  <a:srgbClr val="E1002B"/>
                </a:solidFill>
                <a:latin typeface="Arial"/>
                <a:cs typeface="Arial"/>
              </a:rPr>
            </a:br>
            <a:endParaRPr sz="125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467621" y="1941051"/>
            <a:ext cx="311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pc="-10" dirty="0" smtClean="0">
                <a:solidFill>
                  <a:srgbClr val="E1002B"/>
                </a:solidFill>
                <a:cs typeface="Arial"/>
              </a:rPr>
              <a:t>3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 l="67208" t="41518" r="4643" b="29687"/>
          <a:stretch>
            <a:fillRect/>
          </a:stretch>
        </p:blipFill>
        <p:spPr bwMode="auto">
          <a:xfrm>
            <a:off x="7483269" y="1941051"/>
            <a:ext cx="4264360" cy="348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71746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statistiky.jp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609" r="5609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358565" y="1684750"/>
            <a:ext cx="6278717" cy="1137278"/>
          </a:xfrm>
        </p:spPr>
        <p:txBody>
          <a:bodyPr/>
          <a:lstStyle/>
          <a:p>
            <a:pPr algn="ctr"/>
            <a:r>
              <a:rPr lang="ru-RU" dirty="0" smtClean="0"/>
              <a:t>Форма № 1 кадры «Сведения о подготовке (профессиональном образовании и профессиональном обучении) и дополнительном образовании работников организаций»</a:t>
            </a:r>
            <a:endParaRPr lang="ru-RU" b="1" dirty="0" smtClean="0"/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292220" y="536137"/>
            <a:ext cx="4659790" cy="936897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ОБЩАЯ</a:t>
            </a:r>
            <a:r>
              <a:rPr lang="ru-RU" dirty="0" smtClean="0"/>
              <a:t> ИНФОРМАЦИЯ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92220" y="2822028"/>
            <a:ext cx="1832841" cy="23096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Утверждена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Приказом Росстата: Об утверждении формы от 24.07.2020 </a:t>
            </a:r>
          </a:p>
          <a:p>
            <a:pPr algn="ctr"/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№ 412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45021" y="2822028"/>
            <a:ext cx="1832841" cy="23096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Срок предоставления</a:t>
            </a:r>
          </a:p>
          <a:p>
            <a:pPr algn="ctr"/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</a:p>
          <a:p>
            <a:pPr algn="ctr"/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 февраля</a:t>
            </a:r>
          </a:p>
          <a:p>
            <a:pPr algn="ctr"/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88077" y="2822028"/>
            <a:ext cx="1832841" cy="23096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Периодичность предоставления</a:t>
            </a:r>
          </a:p>
          <a:p>
            <a:pPr algn="ctr"/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 раз в 3-4 года</a:t>
            </a:r>
          </a:p>
          <a:p>
            <a:pPr algn="ctr"/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1435387" y="190005"/>
            <a:ext cx="10403789" cy="121945"/>
            <a:chOff x="1439587" y="2710536"/>
            <a:chExt cx="10403789" cy="121945"/>
          </a:xfrm>
        </p:grpSpPr>
        <p:sp>
          <p:nvSpPr>
            <p:cNvPr id="27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7" y="2764425"/>
              <a:ext cx="1016034" cy="68056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11">
              <a:extLst>
                <a:ext uri="{FF2B5EF4-FFF2-40B4-BE49-F238E27FC236}">
                  <a16:creationId xmlns:a16="http://schemas.microsoft.com/office/drawing/2014/main" xmlns="" id="{E7D5C25E-08D6-344C-B0C6-CB0D11FF9875}"/>
                </a:ext>
              </a:extLst>
            </p:cNvPr>
            <p:cNvSpPr/>
            <p:nvPr/>
          </p:nvSpPr>
          <p:spPr>
            <a:xfrm flipV="1">
              <a:off x="2455622" y="2710536"/>
              <a:ext cx="9387754" cy="52586"/>
            </a:xfrm>
            <a:custGeom>
              <a:avLst/>
              <a:gdLst/>
              <a:ahLst/>
              <a:cxnLst/>
              <a:rect l="l" t="t" r="r" b="b"/>
              <a:pathLst>
                <a:path w="3249929">
                  <a:moveTo>
                    <a:pt x="0" y="0"/>
                  </a:moveTo>
                  <a:lnTo>
                    <a:pt x="3249561" y="0"/>
                  </a:lnTo>
                </a:path>
              </a:pathLst>
            </a:custGeom>
            <a:ln w="25400">
              <a:solidFill>
                <a:srgbClr val="FFC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9" name="Группа 10"/>
            <p:cNvGrpSpPr/>
            <p:nvPr/>
          </p:nvGrpSpPr>
          <p:grpSpPr>
            <a:xfrm>
              <a:off x="2276073" y="2712291"/>
              <a:ext cx="238082" cy="103714"/>
              <a:chOff x="2667374" y="2712291"/>
              <a:chExt cx="238082" cy="103714"/>
            </a:xfrm>
          </p:grpSpPr>
          <p:sp>
            <p:nvSpPr>
              <p:cNvPr id="30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667374" y="2712291"/>
                <a:ext cx="238082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739089" y="2712291"/>
                <a:ext cx="103714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rgbClr val="33428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32" name="Номер слайда 3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3</a:t>
            </a:fld>
            <a:endParaRPr lang="ru-RU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17" name="object 16">
              <a:extLst>
                <a:ext uri="{FF2B5EF4-FFF2-40B4-BE49-F238E27FC236}">
                  <a16:creationId xmlns:a16="http://schemas.microsoft.com/office/drawing/2014/main" xmlns="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7">
              <a:extLst>
                <a:ext uri="{FF2B5EF4-FFF2-40B4-BE49-F238E27FC236}">
                  <a16:creationId xmlns:a16="http://schemas.microsoft.com/office/drawing/2014/main" xmlns="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5148" y="191760"/>
            <a:ext cx="1232629" cy="122852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39499" y="6354485"/>
            <a:ext cx="331531" cy="331531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24978" y="6354485"/>
            <a:ext cx="331531" cy="33153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8819" y="6396318"/>
            <a:ext cx="263814" cy="263814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4813"/>
          <a:stretch/>
        </p:blipFill>
        <p:spPr>
          <a:xfrm>
            <a:off x="9572671" y="6498592"/>
            <a:ext cx="435865" cy="6573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4813"/>
          <a:stretch/>
        </p:blipFill>
        <p:spPr>
          <a:xfrm>
            <a:off x="10591268" y="6498592"/>
            <a:ext cx="435865" cy="6573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7723" y="6355682"/>
            <a:ext cx="384910" cy="3822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92220" y="536137"/>
            <a:ext cx="5582612" cy="936897"/>
          </a:xfrm>
        </p:spPr>
        <p:txBody>
          <a:bodyPr/>
          <a:lstStyle/>
          <a:p>
            <a:r>
              <a:rPr lang="ru-RU" dirty="0" smtClean="0"/>
              <a:t>КТО ПРЕДОСТАВЛЯЕТ ОТЧЕТ</a:t>
            </a:r>
            <a:endParaRPr lang="ru-RU" dirty="0"/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xmlns="" id="{4487E916-3A10-5245-A5D2-4FFFDBA15F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8868085"/>
              </p:ext>
            </p:extLst>
          </p:nvPr>
        </p:nvGraphicFramePr>
        <p:xfrm>
          <a:off x="993221" y="1797268"/>
          <a:ext cx="10294888" cy="3042747"/>
        </p:xfrm>
        <a:graphic>
          <a:graphicData uri="http://schemas.openxmlformats.org/drawingml/2006/table">
            <a:tbl>
              <a:tblPr>
                <a:tableStyleId>{E8034E78-7F5D-4C2E-B375-FC64B27BC917}</a:tableStyleId>
              </a:tblPr>
              <a:tblGrid>
                <a:gridCol w="5147444">
                  <a:extLst>
                    <a:ext uri="{9D8B030D-6E8A-4147-A177-3AD203B41FA5}">
                      <a16:colId xmlns:a16="http://schemas.microsoft.com/office/drawing/2014/main" xmlns="" val="1961804217"/>
                    </a:ext>
                  </a:extLst>
                </a:gridCol>
                <a:gridCol w="5147444">
                  <a:extLst>
                    <a:ext uri="{9D8B030D-6E8A-4147-A177-3AD203B41FA5}">
                      <a16:colId xmlns:a16="http://schemas.microsoft.com/office/drawing/2014/main" xmlns="" val="2544290445"/>
                    </a:ext>
                  </a:extLst>
                </a:gridCol>
              </a:tblGrid>
              <a:tr h="560825">
                <a:tc rowSpan="2"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endParaRPr lang="ru-RU" sz="1600" u="none" strike="noStrike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160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Юридические лица всех видов экономической деятельности и форм собственности </a:t>
                      </a:r>
                    </a:p>
                  </a:txBody>
                  <a:tcPr marL="72000" marR="54000" marT="7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160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Субъекты малого предпринимательства</a:t>
                      </a:r>
                    </a:p>
                  </a:txBody>
                  <a:tcPr marL="72000" marR="54000" marT="7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dk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3528972"/>
                  </a:ext>
                </a:extLst>
              </a:tr>
              <a:tr h="550729">
                <a:tc vMerge="1">
                  <a:txBody>
                    <a:bodyPr/>
                    <a:lstStyle/>
                    <a:p>
                      <a:pPr algn="l" fontAlgn="ctr"/>
                      <a:endParaRPr lang="ru-RU" sz="1000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54000" marT="7734" marB="0" anchor="ctr"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160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Организации, ведущие финансовую и страховую деятельность</a:t>
                      </a:r>
                    </a:p>
                  </a:txBody>
                  <a:tcPr marL="72000" marR="54000" marT="7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dk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17609531"/>
                  </a:ext>
                </a:extLst>
              </a:tr>
              <a:tr h="658551">
                <a:tc rowSpan="3"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160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 наличии в организации обособленных подразделений, форма заполняется по каждому из них</a:t>
                      </a:r>
                    </a:p>
                  </a:txBody>
                  <a:tcPr marL="72000" marR="54000" marT="7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160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Структуры государственного управления и обеспечения военной безопасности</a:t>
                      </a:r>
                    </a:p>
                  </a:txBody>
                  <a:tcPr marL="72000" marR="54000" marT="7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dk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86277849"/>
                  </a:ext>
                </a:extLst>
              </a:tr>
              <a:tr h="420620">
                <a:tc v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54000" marT="7734" marB="0" anchor="ctr"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160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Организации социального обеспечения</a:t>
                      </a:r>
                    </a:p>
                  </a:txBody>
                  <a:tcPr marL="72000" marR="54000" marT="7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dk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2339545"/>
                  </a:ext>
                </a:extLst>
              </a:tr>
              <a:tr h="852022">
                <a:tc v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54000" marT="7734" marB="0" anchor="ctr"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160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Общественные и экстерриториальные организации</a:t>
                      </a:r>
                    </a:p>
                  </a:txBody>
                  <a:tcPr marL="72000" marR="54000" marT="7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dk1">
                        <a:tint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993221" y="1249831"/>
            <a:ext cx="10294888" cy="512804"/>
          </a:xfrm>
          <a:prstGeom prst="rect">
            <a:avLst/>
          </a:prstGeom>
          <a:gradFill flip="none" rotWithShape="1">
            <a:gsLst>
              <a:gs pos="69200">
                <a:srgbClr val="004896"/>
              </a:gs>
              <a:gs pos="100000">
                <a:srgbClr val="003C86"/>
              </a:gs>
              <a:gs pos="0">
                <a:srgbClr val="0062BA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2522483" y="1352043"/>
            <a:ext cx="1864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Предоставляют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62194" y="1393302"/>
            <a:ext cx="2181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Не предоставляют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4832" y="1249830"/>
            <a:ext cx="547440" cy="547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45099" y="5012866"/>
            <a:ext cx="96069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→  </a:t>
            </a:r>
            <a:r>
              <a:rPr lang="ru-RU" sz="1600" i="1" dirty="0" smtClean="0"/>
              <a:t>Для представления статистической информации в </a:t>
            </a:r>
            <a:r>
              <a:rPr lang="ru-RU" sz="1600" b="1" i="1" dirty="0" smtClean="0"/>
              <a:t>электронном виде </a:t>
            </a:r>
            <a:r>
              <a:rPr lang="ru-RU" sz="1600" i="1" dirty="0" smtClean="0"/>
              <a:t>предоставлена возможность заполнять и передавать отчеты в режимах </a:t>
            </a:r>
            <a:r>
              <a:rPr lang="ru-RU" sz="1600" i="1" dirty="0" err="1" smtClean="0"/>
              <a:t>online</a:t>
            </a:r>
            <a:r>
              <a:rPr lang="ru-RU" sz="1600" i="1" dirty="0" smtClean="0"/>
              <a:t> и </a:t>
            </a:r>
            <a:r>
              <a:rPr lang="ru-RU" sz="1600" i="1" dirty="0" err="1" smtClean="0"/>
              <a:t>offline</a:t>
            </a:r>
            <a:r>
              <a:rPr lang="ru-RU" sz="1600" i="1" dirty="0" smtClean="0"/>
              <a:t> на сайте системы Web-сбора в разделе </a:t>
            </a:r>
            <a:r>
              <a:rPr lang="ru-RU" sz="1600" b="1" i="1" dirty="0" smtClean="0"/>
              <a:t>«респондентам/статистическая отчетность в электронном виде».</a:t>
            </a:r>
          </a:p>
          <a:p>
            <a:pPr algn="just"/>
            <a:endParaRPr lang="ru-RU" sz="1600" i="1" dirty="0"/>
          </a:p>
        </p:txBody>
      </p:sp>
      <p:sp>
        <p:nvSpPr>
          <p:cNvPr id="23" name="Номер слайда 2"/>
          <p:cNvSpPr txBox="1">
            <a:spLocks/>
          </p:cNvSpPr>
          <p:nvPr/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81EEA-DF2A-1C47-9781-44818CAE4220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1439587" y="190005"/>
            <a:ext cx="10403789" cy="121945"/>
            <a:chOff x="1439587" y="2710536"/>
            <a:chExt cx="10403789" cy="121945"/>
          </a:xfrm>
        </p:grpSpPr>
        <p:sp>
          <p:nvSpPr>
            <p:cNvPr id="33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7" y="2764425"/>
              <a:ext cx="1016034" cy="68056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4" name="object 11">
              <a:extLst>
                <a:ext uri="{FF2B5EF4-FFF2-40B4-BE49-F238E27FC236}">
                  <a16:creationId xmlns:a16="http://schemas.microsoft.com/office/drawing/2014/main" xmlns="" id="{E7D5C25E-08D6-344C-B0C6-CB0D11FF9875}"/>
                </a:ext>
              </a:extLst>
            </p:cNvPr>
            <p:cNvSpPr/>
            <p:nvPr/>
          </p:nvSpPr>
          <p:spPr>
            <a:xfrm flipV="1">
              <a:off x="2455622" y="2710536"/>
              <a:ext cx="9387754" cy="52586"/>
            </a:xfrm>
            <a:custGeom>
              <a:avLst/>
              <a:gdLst/>
              <a:ahLst/>
              <a:cxnLst/>
              <a:rect l="l" t="t" r="r" b="b"/>
              <a:pathLst>
                <a:path w="3249929">
                  <a:moveTo>
                    <a:pt x="0" y="0"/>
                  </a:moveTo>
                  <a:lnTo>
                    <a:pt x="3249561" y="0"/>
                  </a:lnTo>
                </a:path>
              </a:pathLst>
            </a:custGeom>
            <a:ln w="25400">
              <a:solidFill>
                <a:srgbClr val="FFC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35" name="Группа 10"/>
            <p:cNvGrpSpPr/>
            <p:nvPr/>
          </p:nvGrpSpPr>
          <p:grpSpPr>
            <a:xfrm>
              <a:off x="2276073" y="2712291"/>
              <a:ext cx="238082" cy="103714"/>
              <a:chOff x="2667374" y="2712291"/>
              <a:chExt cx="238082" cy="103714"/>
            </a:xfrm>
          </p:grpSpPr>
          <p:sp>
            <p:nvSpPr>
              <p:cNvPr id="36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667374" y="2712291"/>
                <a:ext cx="238082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739089" y="2712291"/>
                <a:ext cx="103714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rgbClr val="33428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20" name="object 16">
              <a:extLst>
                <a:ext uri="{FF2B5EF4-FFF2-40B4-BE49-F238E27FC236}">
                  <a16:creationId xmlns:a16="http://schemas.microsoft.com/office/drawing/2014/main" xmlns="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7">
              <a:extLst>
                <a:ext uri="{FF2B5EF4-FFF2-40B4-BE49-F238E27FC236}">
                  <a16:creationId xmlns:a16="http://schemas.microsoft.com/office/drawing/2014/main" xmlns="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1877" y="429513"/>
            <a:ext cx="820317" cy="82031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24978" y="6354485"/>
            <a:ext cx="331531" cy="33153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4813"/>
          <a:stretch/>
        </p:blipFill>
        <p:spPr>
          <a:xfrm>
            <a:off x="9572671" y="6498592"/>
            <a:ext cx="435865" cy="6573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39499" y="6354485"/>
            <a:ext cx="331531" cy="33153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4813"/>
          <a:stretch/>
        </p:blipFill>
        <p:spPr>
          <a:xfrm>
            <a:off x="10591268" y="6498592"/>
            <a:ext cx="435865" cy="6573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7723" y="6355682"/>
            <a:ext cx="384910" cy="38221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8819" y="6396318"/>
            <a:ext cx="263814" cy="263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 l="8961" t="22514" r="8149" b="20387"/>
          <a:stretch>
            <a:fillRect/>
          </a:stretch>
        </p:blipFill>
        <p:spPr bwMode="auto">
          <a:xfrm>
            <a:off x="760660" y="990937"/>
            <a:ext cx="10723419" cy="476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92219" y="459343"/>
            <a:ext cx="11191859" cy="1013692"/>
          </a:xfrm>
        </p:spPr>
        <p:txBody>
          <a:bodyPr/>
          <a:lstStyle/>
          <a:p>
            <a:r>
              <a:rPr lang="ru-RU" spc="-10" dirty="0" smtClean="0">
                <a:solidFill>
                  <a:schemeClr val="tx2"/>
                </a:solidFill>
                <a:latin typeface="Arial"/>
                <a:cs typeface="Arial"/>
              </a:rPr>
              <a:t>ПОРЯДОК ЗАПОЛНЕНИЯ ФОРМЫ № 1 КАДРЫ </a:t>
            </a:r>
          </a:p>
          <a:p>
            <a:r>
              <a:rPr lang="ru-RU" sz="1800" spc="-10" dirty="0" smtClean="0">
                <a:solidFill>
                  <a:schemeClr val="tx2"/>
                </a:solidFill>
                <a:latin typeface="Arial"/>
                <a:cs typeface="Arial"/>
              </a:rPr>
              <a:t>(заполняется в целых числах)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82569" y="2386940"/>
            <a:ext cx="6567707" cy="2246769"/>
          </a:xfrm>
          <a:prstGeom prst="rect">
            <a:avLst/>
          </a:prstGeom>
          <a:solidFill>
            <a:srgbClr val="FFC32E"/>
          </a:solidFill>
          <a:ln>
            <a:solidFill>
              <a:srgbClr val="FF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buBlip>
                <a:blip r:embed="rId3"/>
              </a:buBlip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Указывается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число работников, с которыми заключен трудовой договор, их численность на конец отчетного года должна соответствовать форме П-4(НЗ) за 2020 год.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указываются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работники по внешнему совместительству, выполняющие работу по договорам ГПХ.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Вновь принятые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отчетном периоде работники, предоставившие в кадры соответствующие документы об обучении и образовании за отчетный год по прежнему месту работы, подлежат включению в строку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02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Уволенные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 конец отчетного периода – не включаются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4582569" y="4928121"/>
            <a:ext cx="6567707" cy="769441"/>
          </a:xfrm>
          <a:prstGeom prst="rect">
            <a:avLst/>
          </a:prstGeom>
          <a:solidFill>
            <a:schemeClr val="accent4"/>
          </a:solidFill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DA0000"/>
                </a:solidFill>
              </a:rPr>
              <a:t>!!!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Если в течение года работник несколько раз проходил обучение, то данные в строке 03 отражаются один раз, а строки 04-07 заполняются по каждой программе обучения.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Номер слайда 1"/>
          <p:cNvSpPr txBox="1">
            <a:spLocks/>
          </p:cNvSpPr>
          <p:nvPr/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81EEA-DF2A-1C47-9781-44818CAE4220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Правая фигурная скобка 27"/>
          <p:cNvSpPr/>
          <p:nvPr/>
        </p:nvSpPr>
        <p:spPr>
          <a:xfrm>
            <a:off x="3731130" y="2386940"/>
            <a:ext cx="344385" cy="3372178"/>
          </a:xfrm>
          <a:prstGeom prst="rightBrace">
            <a:avLst>
              <a:gd name="adj1" fmla="val 56608"/>
              <a:gd name="adj2" fmla="val 50000"/>
            </a:avLst>
          </a:prstGeom>
          <a:ln w="38100">
            <a:solidFill>
              <a:srgbClr val="3342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/>
          <p:cNvGrpSpPr/>
          <p:nvPr/>
        </p:nvGrpSpPr>
        <p:grpSpPr>
          <a:xfrm>
            <a:off x="1439587" y="197975"/>
            <a:ext cx="10403788" cy="261367"/>
            <a:chOff x="1439587" y="3481958"/>
            <a:chExt cx="10403788" cy="261367"/>
          </a:xfrm>
        </p:grpSpPr>
        <p:sp>
          <p:nvSpPr>
            <p:cNvPr id="30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7" y="3535847"/>
              <a:ext cx="3024276" cy="207478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1" name="object 11">
              <a:extLst>
                <a:ext uri="{FF2B5EF4-FFF2-40B4-BE49-F238E27FC236}">
                  <a16:creationId xmlns:a16="http://schemas.microsoft.com/office/drawing/2014/main" xmlns="" id="{E7D5C25E-08D6-344C-B0C6-CB0D11FF9875}"/>
                </a:ext>
              </a:extLst>
            </p:cNvPr>
            <p:cNvSpPr/>
            <p:nvPr/>
          </p:nvSpPr>
          <p:spPr>
            <a:xfrm flipV="1">
              <a:off x="4567576" y="3481958"/>
              <a:ext cx="7275799" cy="52586"/>
            </a:xfrm>
            <a:custGeom>
              <a:avLst/>
              <a:gdLst/>
              <a:ahLst/>
              <a:cxnLst/>
              <a:rect l="l" t="t" r="r" b="b"/>
              <a:pathLst>
                <a:path w="3249929">
                  <a:moveTo>
                    <a:pt x="0" y="0"/>
                  </a:moveTo>
                  <a:lnTo>
                    <a:pt x="3249561" y="0"/>
                  </a:lnTo>
                </a:path>
              </a:pathLst>
            </a:custGeom>
            <a:ln w="25400">
              <a:solidFill>
                <a:srgbClr val="FFC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32" name="Группа 158"/>
            <p:cNvGrpSpPr/>
            <p:nvPr/>
          </p:nvGrpSpPr>
          <p:grpSpPr>
            <a:xfrm>
              <a:off x="4392148" y="3483713"/>
              <a:ext cx="238082" cy="103714"/>
              <a:chOff x="2667374" y="2712291"/>
              <a:chExt cx="238082" cy="103714"/>
            </a:xfrm>
          </p:grpSpPr>
          <p:sp>
            <p:nvSpPr>
              <p:cNvPr id="33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667374" y="2712291"/>
                <a:ext cx="238082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739089" y="2712291"/>
                <a:ext cx="103714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rgbClr val="33428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790318" y="5832462"/>
            <a:ext cx="10693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u="sng" dirty="0" smtClean="0">
                <a:solidFill>
                  <a:srgbClr val="DA0000"/>
                </a:solidFill>
              </a:rPr>
              <a:t>Строка №01 является обязательной для заполнения даже в случае отсутствия обучения в 2020 году !</a:t>
            </a:r>
            <a:endParaRPr lang="ru-RU" sz="1600" b="1" u="sng" dirty="0">
              <a:solidFill>
                <a:srgbClr val="DA0000"/>
              </a:solidFill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25" name="object 16">
              <a:extLst>
                <a:ext uri="{FF2B5EF4-FFF2-40B4-BE49-F238E27FC236}">
                  <a16:creationId xmlns:a16="http://schemas.microsoft.com/office/drawing/2014/main" xmlns="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7">
              <a:extLst>
                <a:ext uri="{FF2B5EF4-FFF2-40B4-BE49-F238E27FC236}">
                  <a16:creationId xmlns:a16="http://schemas.microsoft.com/office/drawing/2014/main" xmlns="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0907" y="459342"/>
            <a:ext cx="842494" cy="89598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8819" y="6396318"/>
            <a:ext cx="263814" cy="26381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24978" y="6354485"/>
            <a:ext cx="331531" cy="33153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4813"/>
          <a:stretch/>
        </p:blipFill>
        <p:spPr>
          <a:xfrm>
            <a:off x="9572671" y="6498592"/>
            <a:ext cx="435865" cy="6573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39499" y="6354485"/>
            <a:ext cx="331531" cy="33153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4813"/>
          <a:stretch/>
        </p:blipFill>
        <p:spPr>
          <a:xfrm>
            <a:off x="10591268" y="6498592"/>
            <a:ext cx="435865" cy="65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6</a:t>
            </a:fld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653143" y="415637"/>
            <a:ext cx="10747168" cy="5783283"/>
            <a:chOff x="653143" y="736270"/>
            <a:chExt cx="10747168" cy="578328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/>
            <a:srcRect l="8864" t="51989" r="8442" b="39738"/>
            <a:stretch>
              <a:fillRect/>
            </a:stretch>
          </p:blipFill>
          <p:spPr bwMode="auto">
            <a:xfrm>
              <a:off x="653143" y="736270"/>
              <a:ext cx="10747168" cy="736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/>
            <a:srcRect l="8864" t="31778" r="8442" b="12703"/>
            <a:stretch>
              <a:fillRect/>
            </a:stretch>
          </p:blipFill>
          <p:spPr bwMode="auto">
            <a:xfrm>
              <a:off x="653143" y="1473034"/>
              <a:ext cx="10747168" cy="5046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Номер слайда 1"/>
          <p:cNvSpPr txBox="1">
            <a:spLocks/>
          </p:cNvSpPr>
          <p:nvPr/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81EEA-DF2A-1C47-9781-44818CAE4220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33728" y="784019"/>
            <a:ext cx="7011718" cy="1600438"/>
          </a:xfrm>
          <a:prstGeom prst="rect">
            <a:avLst/>
          </a:prstGeom>
          <a:solidFill>
            <a:schemeClr val="accent4"/>
          </a:solidFill>
          <a:ln>
            <a:solidFill>
              <a:srgbClr val="FF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ct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Если в течение года работник несколько раз проходил обучение: </a:t>
            </a:r>
          </a:p>
          <a:p>
            <a:pPr marL="342900" indent="-342900" algn="just">
              <a:buBlip>
                <a:blip r:embed="rId4"/>
              </a:buBlip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 разным видам образовательных программ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профессионального обучения, то в строке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08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данные о нем отражаются только один раз.</a:t>
            </a:r>
          </a:p>
          <a:p>
            <a:pPr marL="342900" indent="-342900" algn="just">
              <a:buBlip>
                <a:blip r:embed="rId4"/>
              </a:buBlip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 нескольким программам профессионального обучения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то по строкам с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09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по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11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данные отражаются по каждой программе обучения. </a:t>
            </a:r>
          </a:p>
          <a:p>
            <a:pPr marL="342900" indent="-342900" algn="just">
              <a:buBlip>
                <a:blip r:embed="rId4"/>
              </a:buBlip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 одной и той же программе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то по этой программе данные о нем отражаются в строках с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09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по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11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только один раз.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39108" y="4225575"/>
            <a:ext cx="7011718" cy="954107"/>
          </a:xfrm>
          <a:prstGeom prst="rect">
            <a:avLst/>
          </a:prstGeom>
          <a:solidFill>
            <a:schemeClr val="accent4"/>
          </a:solidFill>
          <a:ln>
            <a:solidFill>
              <a:srgbClr val="FF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Учитываются работники,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получившие в отчетном году проф. образование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по основным проф. образовательным программам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 направлению организации, а также самостоятельно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и представившие в кадровую службу организации соответствующий документ об образовании (независимо первое оно или нет).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Правая фигурная скобка 19"/>
          <p:cNvSpPr/>
          <p:nvPr/>
        </p:nvSpPr>
        <p:spPr>
          <a:xfrm>
            <a:off x="3558938" y="3206338"/>
            <a:ext cx="344385" cy="2992582"/>
          </a:xfrm>
          <a:prstGeom prst="rightBrace">
            <a:avLst>
              <a:gd name="adj1" fmla="val 56608"/>
              <a:gd name="adj2" fmla="val 50000"/>
            </a:avLst>
          </a:prstGeom>
          <a:ln w="38100">
            <a:solidFill>
              <a:srgbClr val="3342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авая фигурная скобка 20"/>
          <p:cNvSpPr/>
          <p:nvPr/>
        </p:nvSpPr>
        <p:spPr>
          <a:xfrm>
            <a:off x="3558938" y="421958"/>
            <a:ext cx="344385" cy="2308324"/>
          </a:xfrm>
          <a:prstGeom prst="rightBrace">
            <a:avLst>
              <a:gd name="adj1" fmla="val 56608"/>
              <a:gd name="adj2" fmla="val 50000"/>
            </a:avLst>
          </a:prstGeom>
          <a:ln w="38100">
            <a:solidFill>
              <a:srgbClr val="3342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>
            <a:off x="1439587" y="213177"/>
            <a:ext cx="10403788" cy="261367"/>
            <a:chOff x="1439587" y="3481958"/>
            <a:chExt cx="10403788" cy="261367"/>
          </a:xfrm>
        </p:grpSpPr>
        <p:sp>
          <p:nvSpPr>
            <p:cNvPr id="23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7" y="3535847"/>
              <a:ext cx="3024276" cy="207478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4" name="object 11">
              <a:extLst>
                <a:ext uri="{FF2B5EF4-FFF2-40B4-BE49-F238E27FC236}">
                  <a16:creationId xmlns:a16="http://schemas.microsoft.com/office/drawing/2014/main" xmlns="" id="{E7D5C25E-08D6-344C-B0C6-CB0D11FF9875}"/>
                </a:ext>
              </a:extLst>
            </p:cNvPr>
            <p:cNvSpPr/>
            <p:nvPr/>
          </p:nvSpPr>
          <p:spPr>
            <a:xfrm flipV="1">
              <a:off x="4567576" y="3481958"/>
              <a:ext cx="7275799" cy="52586"/>
            </a:xfrm>
            <a:custGeom>
              <a:avLst/>
              <a:gdLst/>
              <a:ahLst/>
              <a:cxnLst/>
              <a:rect l="l" t="t" r="r" b="b"/>
              <a:pathLst>
                <a:path w="3249929">
                  <a:moveTo>
                    <a:pt x="0" y="0"/>
                  </a:moveTo>
                  <a:lnTo>
                    <a:pt x="3249561" y="0"/>
                  </a:lnTo>
                </a:path>
              </a:pathLst>
            </a:custGeom>
            <a:ln w="25400">
              <a:solidFill>
                <a:srgbClr val="FFC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5" name="Группа 158"/>
            <p:cNvGrpSpPr/>
            <p:nvPr/>
          </p:nvGrpSpPr>
          <p:grpSpPr>
            <a:xfrm>
              <a:off x="4392148" y="3483713"/>
              <a:ext cx="238082" cy="103714"/>
              <a:chOff x="2667374" y="2712291"/>
              <a:chExt cx="238082" cy="103714"/>
            </a:xfrm>
          </p:grpSpPr>
          <p:sp>
            <p:nvSpPr>
              <p:cNvPr id="26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667374" y="2712291"/>
                <a:ext cx="238082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739089" y="2712291"/>
                <a:ext cx="103714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rgbClr val="33428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18" name="object 16">
              <a:extLst>
                <a:ext uri="{FF2B5EF4-FFF2-40B4-BE49-F238E27FC236}">
                  <a16:creationId xmlns:a16="http://schemas.microsoft.com/office/drawing/2014/main" xmlns="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7">
              <a:extLst>
                <a:ext uri="{FF2B5EF4-FFF2-40B4-BE49-F238E27FC236}">
                  <a16:creationId xmlns:a16="http://schemas.microsoft.com/office/drawing/2014/main" xmlns="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Рисунок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39499" y="6354485"/>
            <a:ext cx="331531" cy="33153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24978" y="6354485"/>
            <a:ext cx="331531" cy="33153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4813"/>
          <a:stretch/>
        </p:blipFill>
        <p:spPr>
          <a:xfrm>
            <a:off x="9572671" y="6498592"/>
            <a:ext cx="435865" cy="6573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4813"/>
          <a:stretch/>
        </p:blipFill>
        <p:spPr>
          <a:xfrm>
            <a:off x="10591268" y="6498592"/>
            <a:ext cx="435865" cy="6573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8452" y="6373215"/>
            <a:ext cx="384910" cy="38221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39499" y="6354485"/>
            <a:ext cx="331531" cy="33153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24978" y="6354485"/>
            <a:ext cx="331531" cy="33153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8819" y="6396318"/>
            <a:ext cx="263814" cy="26381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4813"/>
          <a:stretch/>
        </p:blipFill>
        <p:spPr>
          <a:xfrm>
            <a:off x="9572671" y="6498592"/>
            <a:ext cx="435865" cy="6573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4813"/>
          <a:stretch/>
        </p:blipFill>
        <p:spPr>
          <a:xfrm>
            <a:off x="10591268" y="6498592"/>
            <a:ext cx="435865" cy="6573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99169" y="6327747"/>
            <a:ext cx="384910" cy="38221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0432" y="3925654"/>
            <a:ext cx="331531" cy="331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570016" y="2196935"/>
            <a:ext cx="10925298" cy="1971798"/>
            <a:chOff x="570016" y="961901"/>
            <a:chExt cx="10925298" cy="197179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/>
            <a:srcRect l="8902" t="49554" r="8403" b="45206"/>
            <a:stretch>
              <a:fillRect/>
            </a:stretch>
          </p:blipFill>
          <p:spPr bwMode="auto">
            <a:xfrm>
              <a:off x="570016" y="961901"/>
              <a:ext cx="10925298" cy="51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/>
            <a:srcRect l="8864" t="40179" r="8344" b="43263"/>
            <a:stretch>
              <a:fillRect/>
            </a:stretch>
          </p:blipFill>
          <p:spPr bwMode="auto">
            <a:xfrm>
              <a:off x="570016" y="1318655"/>
              <a:ext cx="10925298" cy="1615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4229548" y="2046348"/>
            <a:ext cx="7265766" cy="1323439"/>
          </a:xfrm>
          <a:prstGeom prst="rect">
            <a:avLst/>
          </a:prstGeom>
          <a:solidFill>
            <a:schemeClr val="accent4"/>
          </a:solidFill>
          <a:ln>
            <a:solidFill>
              <a:srgbClr val="FF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ctr"/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Включаются сведения только по обучению, подтвержденному соответствующими документами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сертификатом (или иным документом) по итогам обучения, приказами, распоряжениями или другими распорядительными документами по организации, проведению или направлению работника на обучение.</a:t>
            </a:r>
          </a:p>
        </p:txBody>
      </p:sp>
      <p:sp>
        <p:nvSpPr>
          <p:cNvPr id="12" name="Правая фигурная скобка 11"/>
          <p:cNvSpPr/>
          <p:nvPr/>
        </p:nvSpPr>
        <p:spPr>
          <a:xfrm>
            <a:off x="3558938" y="2196935"/>
            <a:ext cx="344385" cy="1157322"/>
          </a:xfrm>
          <a:prstGeom prst="rightBrace">
            <a:avLst>
              <a:gd name="adj1" fmla="val 56608"/>
              <a:gd name="adj2" fmla="val 50000"/>
            </a:avLst>
          </a:prstGeom>
          <a:ln w="38100">
            <a:solidFill>
              <a:srgbClr val="3342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7" name="Соединительная линия уступом 26"/>
          <p:cNvCxnSpPr/>
          <p:nvPr/>
        </p:nvCxnSpPr>
        <p:spPr>
          <a:xfrm>
            <a:off x="3558938" y="3764478"/>
            <a:ext cx="918059" cy="902525"/>
          </a:xfrm>
          <a:prstGeom prst="bentConnector3">
            <a:avLst>
              <a:gd name="adj1" fmla="val 50000"/>
            </a:avLst>
          </a:prstGeom>
          <a:ln w="38100">
            <a:solidFill>
              <a:srgbClr val="33428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76998" y="4168733"/>
            <a:ext cx="7007082" cy="830997"/>
          </a:xfrm>
          <a:prstGeom prst="rect">
            <a:avLst/>
          </a:prstGeom>
          <a:solidFill>
            <a:schemeClr val="accent4"/>
          </a:solidFill>
          <a:ln>
            <a:solidFill>
              <a:srgbClr val="FF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ctr"/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Один и тот же работник, участвовавший в чемпионатах неоднократно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течение отчетного года, учитывается по строке 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18 только один раз.</a:t>
            </a: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7</a:t>
            </a:fld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18" name="object 16">
              <a:extLst>
                <a:ext uri="{FF2B5EF4-FFF2-40B4-BE49-F238E27FC236}">
                  <a16:creationId xmlns:a16="http://schemas.microsoft.com/office/drawing/2014/main" xmlns="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7">
              <a:extLst>
                <a:ext uri="{FF2B5EF4-FFF2-40B4-BE49-F238E27FC236}">
                  <a16:creationId xmlns:a16="http://schemas.microsoft.com/office/drawing/2014/main" xmlns="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1439587" y="213177"/>
            <a:ext cx="10403788" cy="261367"/>
            <a:chOff x="1439587" y="3481958"/>
            <a:chExt cx="10403788" cy="261367"/>
          </a:xfrm>
        </p:grpSpPr>
        <p:sp>
          <p:nvSpPr>
            <p:cNvPr id="36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7" y="3535847"/>
              <a:ext cx="3024276" cy="207478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8" name="object 11">
              <a:extLst>
                <a:ext uri="{FF2B5EF4-FFF2-40B4-BE49-F238E27FC236}">
                  <a16:creationId xmlns:a16="http://schemas.microsoft.com/office/drawing/2014/main" xmlns="" id="{E7D5C25E-08D6-344C-B0C6-CB0D11FF9875}"/>
                </a:ext>
              </a:extLst>
            </p:cNvPr>
            <p:cNvSpPr/>
            <p:nvPr/>
          </p:nvSpPr>
          <p:spPr>
            <a:xfrm flipV="1">
              <a:off x="4567576" y="3481958"/>
              <a:ext cx="7275799" cy="52586"/>
            </a:xfrm>
            <a:custGeom>
              <a:avLst/>
              <a:gdLst/>
              <a:ahLst/>
              <a:cxnLst/>
              <a:rect l="l" t="t" r="r" b="b"/>
              <a:pathLst>
                <a:path w="3249929">
                  <a:moveTo>
                    <a:pt x="0" y="0"/>
                  </a:moveTo>
                  <a:lnTo>
                    <a:pt x="3249561" y="0"/>
                  </a:lnTo>
                </a:path>
              </a:pathLst>
            </a:custGeom>
            <a:ln w="25400">
              <a:solidFill>
                <a:srgbClr val="FFC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39" name="Группа 158"/>
            <p:cNvGrpSpPr/>
            <p:nvPr/>
          </p:nvGrpSpPr>
          <p:grpSpPr>
            <a:xfrm>
              <a:off x="4392148" y="3483713"/>
              <a:ext cx="238082" cy="103714"/>
              <a:chOff x="2667374" y="2712291"/>
              <a:chExt cx="238082" cy="103714"/>
            </a:xfrm>
          </p:grpSpPr>
          <p:sp>
            <p:nvSpPr>
              <p:cNvPr id="40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667374" y="2712291"/>
                <a:ext cx="238082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739089" y="2712291"/>
                <a:ext cx="103714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rgbClr val="33428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0907" y="213177"/>
            <a:ext cx="1432803" cy="142802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142" y="4667003"/>
            <a:ext cx="1444890" cy="1440074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2549" y="6389276"/>
            <a:ext cx="331531" cy="331531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9380" y="6389276"/>
            <a:ext cx="331531" cy="331531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54859" y="6389276"/>
            <a:ext cx="331531" cy="331531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4813"/>
          <a:stretch/>
        </p:blipFill>
        <p:spPr>
          <a:xfrm>
            <a:off x="9602552" y="6533383"/>
            <a:ext cx="435865" cy="65732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4813"/>
          <a:stretch/>
        </p:blipFill>
        <p:spPr>
          <a:xfrm>
            <a:off x="10621149" y="6533383"/>
            <a:ext cx="435865" cy="65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5" name="Текст 4"/>
          <p:cNvSpPr txBox="1">
            <a:spLocks noGrp="1"/>
          </p:cNvSpPr>
          <p:nvPr>
            <p:ph type="body" sz="quarter" idx="12"/>
          </p:nvPr>
        </p:nvSpPr>
        <p:spPr>
          <a:xfrm>
            <a:off x="300957" y="4485273"/>
            <a:ext cx="11626506" cy="954107"/>
          </a:xfrm>
          <a:prstGeom prst="rect">
            <a:avLst/>
          </a:prstGeom>
          <a:noFill/>
          <a:ln w="19050">
            <a:solidFill>
              <a:srgbClr val="334286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Графа 5: рабочие. 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Работники. занятые в процессе создания материальных ценностей, а также занятые ремонтом, перемещением грузов, перевозкой пассажиров, оказанием материальных услуг и др. К рабочим, в частности, относятся продавцы, кассиры торгового зала, контролеры (кроме транспортных и контролеров узла связи, которые относятся к категории других служащих), почтальоны, телефонисты, телеграфисты, операторы ЭВМ, дворники, уборщики, курьеры, гардеробщики, сторожа и тому подобные.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5606" y="5808712"/>
            <a:ext cx="114840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>
                <a:solidFill>
                  <a:srgbClr val="334286"/>
                </a:solidFill>
              </a:rPr>
              <a:t>Подробные указания по заполнению формы - Приказ Росстата «Об утверждении формы от 24.07.2020 № 412»</a:t>
            </a:r>
          </a:p>
          <a:p>
            <a:endParaRPr lang="ru-RU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 l="38669" t="40899" r="36006" b="49482"/>
          <a:stretch>
            <a:fillRect/>
          </a:stretch>
        </p:blipFill>
        <p:spPr bwMode="auto">
          <a:xfrm>
            <a:off x="300957" y="1499840"/>
            <a:ext cx="347947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00957" y="558140"/>
            <a:ext cx="115387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 графам с 2 по 5 численность работников распределяется по категориям персонала. 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 отнесении работников к соответствующей категории персонала необходимо пользоваться (ОКПДТР), ОК 016-94, утвержденным постановлением Госстандарта России от 26 декабря 1994 г. N 367 (с изменениями и дополнениями).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780428" y="1499840"/>
            <a:ext cx="8147036" cy="954107"/>
          </a:xfrm>
          <a:prstGeom prst="rect">
            <a:avLst/>
          </a:prstGeom>
          <a:ln w="19050">
            <a:solidFill>
              <a:srgbClr val="334286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Графа 2: руководители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Работники, занимающие должности руководителей организаций, структурных подразделений (управлений, отделов, цехов, и др.) и их заместители (директора, начальники и заведующие всех наименований, управляющие, председатели, главные бухгалтеры, главные инженеры, и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т.п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00957" y="2577058"/>
            <a:ext cx="11626506" cy="738664"/>
          </a:xfrm>
          <a:prstGeom prst="rect">
            <a:avLst/>
          </a:prstGeom>
          <a:ln w="19050">
            <a:solidFill>
              <a:srgbClr val="334286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Графа 3: специалисты.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Работники, занятые на работах, как правило, требующих высшего или среднего проф. образования: инженеры, врачи, преподаватели, экономисты, бухгалтеры, геологи, инспекторы, корректоры, математики, техники, медицинские сестры, механики, нормировщики, программисты, психологи, редакторы и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тп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0956" y="3408055"/>
            <a:ext cx="11626507" cy="954107"/>
          </a:xfrm>
          <a:prstGeom prst="rect">
            <a:avLst/>
          </a:prstGeom>
          <a:ln w="19050">
            <a:solidFill>
              <a:srgbClr val="334286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Графа 4: другие служащие.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Работники, осуществляющие подготовку и оформление документации, учет и контроль, хозяйственное обслуживание, в частности, агенты, архивариусы, дежурные, делопроизводители, интервьюеры, кассиры и контролеры (кроме рабочих), коменданты, копировщики технической документации, младшие воспитатели, медицинские регистраторы и статистики, секретари, смотрители и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тп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1435908" y="218812"/>
            <a:ext cx="10403790" cy="381755"/>
            <a:chOff x="1439586" y="4278651"/>
            <a:chExt cx="10403790" cy="381755"/>
          </a:xfrm>
        </p:grpSpPr>
        <p:sp>
          <p:nvSpPr>
            <p:cNvPr id="14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4332539"/>
              <a:ext cx="4894855" cy="327867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1">
              <a:extLst>
                <a:ext uri="{FF2B5EF4-FFF2-40B4-BE49-F238E27FC236}">
                  <a16:creationId xmlns:a16="http://schemas.microsoft.com/office/drawing/2014/main" xmlns="" id="{E7D5C25E-08D6-344C-B0C6-CB0D11FF9875}"/>
                </a:ext>
              </a:extLst>
            </p:cNvPr>
            <p:cNvSpPr/>
            <p:nvPr/>
          </p:nvSpPr>
          <p:spPr>
            <a:xfrm flipV="1">
              <a:off x="6312024" y="4278651"/>
              <a:ext cx="5531352" cy="45719"/>
            </a:xfrm>
            <a:custGeom>
              <a:avLst/>
              <a:gdLst/>
              <a:ahLst/>
              <a:cxnLst/>
              <a:rect l="l" t="t" r="r" b="b"/>
              <a:pathLst>
                <a:path w="3249929">
                  <a:moveTo>
                    <a:pt x="0" y="0"/>
                  </a:moveTo>
                  <a:lnTo>
                    <a:pt x="3249561" y="0"/>
                  </a:lnTo>
                </a:path>
              </a:pathLst>
            </a:custGeom>
            <a:ln w="25400">
              <a:solidFill>
                <a:srgbClr val="FFC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6" name="Группа 169"/>
            <p:cNvGrpSpPr/>
            <p:nvPr/>
          </p:nvGrpSpPr>
          <p:grpSpPr>
            <a:xfrm>
              <a:off x="6262727" y="4280406"/>
              <a:ext cx="238082" cy="103714"/>
              <a:chOff x="2667374" y="2712291"/>
              <a:chExt cx="238082" cy="103714"/>
            </a:xfrm>
          </p:grpSpPr>
          <p:sp>
            <p:nvSpPr>
              <p:cNvPr id="17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667374" y="2712291"/>
                <a:ext cx="238082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739089" y="2712291"/>
                <a:ext cx="103714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rgbClr val="33428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20" name="object 16">
              <a:extLst>
                <a:ext uri="{FF2B5EF4-FFF2-40B4-BE49-F238E27FC236}">
                  <a16:creationId xmlns:a16="http://schemas.microsoft.com/office/drawing/2014/main" xmlns="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7">
              <a:extLst>
                <a:ext uri="{FF2B5EF4-FFF2-40B4-BE49-F238E27FC236}">
                  <a16:creationId xmlns:a16="http://schemas.microsoft.com/office/drawing/2014/main" xmlns="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2549" y="6389276"/>
            <a:ext cx="331531" cy="33153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9380" y="6389276"/>
            <a:ext cx="331531" cy="33153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54859" y="6389276"/>
            <a:ext cx="331531" cy="33153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4813"/>
          <a:stretch/>
        </p:blipFill>
        <p:spPr>
          <a:xfrm>
            <a:off x="9602552" y="6533383"/>
            <a:ext cx="435865" cy="6573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4813"/>
          <a:stretch/>
        </p:blipFill>
        <p:spPr>
          <a:xfrm>
            <a:off x="10621149" y="6533383"/>
            <a:ext cx="435865" cy="65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4480x3360.jp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60" r="60"/>
          <a:stretch>
            <a:fillRect/>
          </a:stretch>
        </p:blipFill>
        <p:spPr/>
      </p:pic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358564" y="2101932"/>
            <a:ext cx="6291617" cy="164034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1800" dirty="0" smtClean="0"/>
              <a:t>Работник  в течение года прошел:             профессиональную переподготовку  - 1 раз, </a:t>
            </a:r>
          </a:p>
          <a:p>
            <a:r>
              <a:rPr lang="ru-RU" sz="1800" dirty="0" smtClean="0"/>
              <a:t>повышение квалификации - 2 раза. </a:t>
            </a:r>
          </a:p>
          <a:p>
            <a:endParaRPr lang="ru-RU" sz="1800" dirty="0" smtClean="0"/>
          </a:p>
          <a:p>
            <a:r>
              <a:rPr lang="ru-RU" sz="1800" dirty="0" smtClean="0"/>
              <a:t>Данные о нем будут отражены </a:t>
            </a:r>
          </a:p>
          <a:p>
            <a:r>
              <a:rPr lang="ru-RU" sz="1800" dirty="0" smtClean="0"/>
              <a:t>по строке 03 - один раз, </a:t>
            </a:r>
          </a:p>
          <a:p>
            <a:r>
              <a:rPr lang="ru-RU" sz="1800" dirty="0" smtClean="0"/>
              <a:t>по строке 04 - один раз, </a:t>
            </a:r>
          </a:p>
          <a:p>
            <a:r>
              <a:rPr lang="ru-RU" sz="1800" dirty="0" smtClean="0"/>
              <a:t>по строке 06 - один раз.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ПРИМЕР</a:t>
            </a:r>
          </a:p>
          <a:p>
            <a:endParaRPr lang="ru-RU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15" name="object 16">
              <a:extLst>
                <a:ext uri="{FF2B5EF4-FFF2-40B4-BE49-F238E27FC236}">
                  <a16:creationId xmlns:a16="http://schemas.microsoft.com/office/drawing/2014/main" xmlns="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7">
              <a:extLst>
                <a:ext uri="{FF2B5EF4-FFF2-40B4-BE49-F238E27FC236}">
                  <a16:creationId xmlns:a16="http://schemas.microsoft.com/office/drawing/2014/main" xmlns="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1435908" y="218812"/>
            <a:ext cx="10403790" cy="381755"/>
            <a:chOff x="1439586" y="4278651"/>
            <a:chExt cx="10403790" cy="381755"/>
          </a:xfrm>
        </p:grpSpPr>
        <p:sp>
          <p:nvSpPr>
            <p:cNvPr id="30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4332539"/>
              <a:ext cx="4894855" cy="327867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1" name="object 11">
              <a:extLst>
                <a:ext uri="{FF2B5EF4-FFF2-40B4-BE49-F238E27FC236}">
                  <a16:creationId xmlns:a16="http://schemas.microsoft.com/office/drawing/2014/main" xmlns="" id="{E7D5C25E-08D6-344C-B0C6-CB0D11FF9875}"/>
                </a:ext>
              </a:extLst>
            </p:cNvPr>
            <p:cNvSpPr/>
            <p:nvPr/>
          </p:nvSpPr>
          <p:spPr>
            <a:xfrm flipV="1">
              <a:off x="6312024" y="4278651"/>
              <a:ext cx="5531352" cy="45719"/>
            </a:xfrm>
            <a:custGeom>
              <a:avLst/>
              <a:gdLst/>
              <a:ahLst/>
              <a:cxnLst/>
              <a:rect l="l" t="t" r="r" b="b"/>
              <a:pathLst>
                <a:path w="3249929">
                  <a:moveTo>
                    <a:pt x="0" y="0"/>
                  </a:moveTo>
                  <a:lnTo>
                    <a:pt x="3249561" y="0"/>
                  </a:lnTo>
                </a:path>
              </a:pathLst>
            </a:custGeom>
            <a:ln w="25400">
              <a:solidFill>
                <a:srgbClr val="FFC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32" name="Группа 169"/>
            <p:cNvGrpSpPr/>
            <p:nvPr/>
          </p:nvGrpSpPr>
          <p:grpSpPr>
            <a:xfrm>
              <a:off x="6262727" y="4280406"/>
              <a:ext cx="238082" cy="103714"/>
              <a:chOff x="2667374" y="2712291"/>
              <a:chExt cx="238082" cy="103714"/>
            </a:xfrm>
          </p:grpSpPr>
          <p:sp>
            <p:nvSpPr>
              <p:cNvPr id="33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667374" y="2712291"/>
                <a:ext cx="238082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12">
                <a:extLst>
                  <a:ext uri="{FF2B5EF4-FFF2-40B4-BE49-F238E27FC236}">
                    <a16:creationId xmlns:a16="http://schemas.microsoft.com/office/drawing/2014/main" xmlns="" id="{A0F196C2-1ABD-A84E-BE86-E8C7E35D5D8F}"/>
                  </a:ext>
                </a:extLst>
              </p:cNvPr>
              <p:cNvSpPr/>
              <p:nvPr/>
            </p:nvSpPr>
            <p:spPr>
              <a:xfrm>
                <a:off x="2739089" y="2712291"/>
                <a:ext cx="103714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rgbClr val="33428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3744" y="293557"/>
            <a:ext cx="1183422" cy="117947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2549" y="6389276"/>
            <a:ext cx="331531" cy="33153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9380" y="6389276"/>
            <a:ext cx="331531" cy="33153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54859" y="6389276"/>
            <a:ext cx="331531" cy="33153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4813"/>
          <a:stretch/>
        </p:blipFill>
        <p:spPr>
          <a:xfrm>
            <a:off x="9602552" y="6533383"/>
            <a:ext cx="435865" cy="6573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4813"/>
          <a:stretch/>
        </p:blipFill>
        <p:spPr>
          <a:xfrm>
            <a:off x="10621149" y="6533383"/>
            <a:ext cx="435865" cy="65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4292</TotalTime>
  <Words>989</Words>
  <Application>Microsoft Office PowerPoint</Application>
  <PresentationFormat>Произвольный</PresentationFormat>
  <Paragraphs>107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Владинцева</dc:creator>
  <cp:lastModifiedBy>p39_LugovoySP</cp:lastModifiedBy>
  <cp:revision>168</cp:revision>
  <dcterms:created xsi:type="dcterms:W3CDTF">2020-03-31T09:31:17Z</dcterms:created>
  <dcterms:modified xsi:type="dcterms:W3CDTF">2020-12-30T07:52:14Z</dcterms:modified>
</cp:coreProperties>
</file>